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1"/>
  </p:sldMasterIdLst>
  <p:notesMasterIdLst>
    <p:notesMasterId r:id="rId16"/>
  </p:notesMasterIdLst>
  <p:sldIdLst>
    <p:sldId id="256" r:id="rId2"/>
    <p:sldId id="301" r:id="rId3"/>
    <p:sldId id="303" r:id="rId4"/>
    <p:sldId id="305" r:id="rId5"/>
    <p:sldId id="274" r:id="rId6"/>
    <p:sldId id="275" r:id="rId7"/>
    <p:sldId id="282" r:id="rId8"/>
    <p:sldId id="288" r:id="rId9"/>
    <p:sldId id="289" r:id="rId10"/>
    <p:sldId id="291" r:id="rId11"/>
    <p:sldId id="310" r:id="rId12"/>
    <p:sldId id="280" r:id="rId13"/>
    <p:sldId id="281"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38"/>
    <p:restoredTop sz="94667"/>
  </p:normalViewPr>
  <p:slideViewPr>
    <p:cSldViewPr snapToGrid="0">
      <p:cViewPr varScale="1">
        <p:scale>
          <a:sx n="69" d="100"/>
          <a:sy n="69" d="100"/>
        </p:scale>
        <p:origin x="51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B42725-729F-334A-A9C6-F88FAA3201AB}" type="datetimeFigureOut">
              <a:rPr lang="en-VN" smtClean="0"/>
              <a:t>03/04/2024</a:t>
            </a:fld>
            <a:endParaRPr lang="en-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CCCE72-27A5-F040-965D-34927EF7518E}" type="slidenum">
              <a:rPr lang="en-VN" smtClean="0"/>
              <a:t>‹#›</a:t>
            </a:fld>
            <a:endParaRPr lang="en-VN"/>
          </a:p>
        </p:txBody>
      </p:sp>
    </p:spTree>
    <p:extLst>
      <p:ext uri="{BB962C8B-B14F-4D97-AF65-F5344CB8AC3E}">
        <p14:creationId xmlns:p14="http://schemas.microsoft.com/office/powerpoint/2010/main" val="1825970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VN" dirty="0"/>
              <a:t>Điểm qua 1 số cuốn sách và gợi ý tích hợp. Đầu tiên là SGK Tiếng Việt 1, 2, 3 của bộ Cánh Diều.</a:t>
            </a:r>
          </a:p>
        </p:txBody>
      </p:sp>
      <p:sp>
        <p:nvSpPr>
          <p:cNvPr id="4" name="Slide Number Placeholder 3"/>
          <p:cNvSpPr>
            <a:spLocks noGrp="1"/>
          </p:cNvSpPr>
          <p:nvPr>
            <p:ph type="sldNum" sz="quarter" idx="5"/>
          </p:nvPr>
        </p:nvSpPr>
        <p:spPr/>
        <p:txBody>
          <a:bodyPr/>
          <a:lstStyle/>
          <a:p>
            <a:fld id="{B3CCCE72-27A5-F040-965D-34927EF7518E}" type="slidenum">
              <a:rPr lang="en-VN" smtClean="0"/>
              <a:t>5</a:t>
            </a:fld>
            <a:endParaRPr lang="en-VN"/>
          </a:p>
        </p:txBody>
      </p:sp>
    </p:spTree>
    <p:extLst>
      <p:ext uri="{BB962C8B-B14F-4D97-AF65-F5344CB8AC3E}">
        <p14:creationId xmlns:p14="http://schemas.microsoft.com/office/powerpoint/2010/main" val="1206999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VN" dirty="0"/>
              <a:t>Phân tích bài đọc THẦY GIÁO (TV1, CÁNH DIỀU) để nhận diện 4 nội dung có thể CHỌN để thực hiện tích hợp</a:t>
            </a:r>
          </a:p>
        </p:txBody>
      </p:sp>
      <p:sp>
        <p:nvSpPr>
          <p:cNvPr id="4" name="Slide Number Placeholder 3"/>
          <p:cNvSpPr>
            <a:spLocks noGrp="1"/>
          </p:cNvSpPr>
          <p:nvPr>
            <p:ph type="sldNum" sz="quarter" idx="5"/>
          </p:nvPr>
        </p:nvSpPr>
        <p:spPr/>
        <p:txBody>
          <a:bodyPr/>
          <a:lstStyle/>
          <a:p>
            <a:fld id="{B3CCCE72-27A5-F040-965D-34927EF7518E}" type="slidenum">
              <a:rPr lang="en-VN" smtClean="0"/>
              <a:t>7</a:t>
            </a:fld>
            <a:endParaRPr lang="en-VN"/>
          </a:p>
        </p:txBody>
      </p:sp>
    </p:spTree>
    <p:extLst>
      <p:ext uri="{BB962C8B-B14F-4D97-AF65-F5344CB8AC3E}">
        <p14:creationId xmlns:p14="http://schemas.microsoft.com/office/powerpoint/2010/main" val="3481251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VN" dirty="0"/>
              <a:t>Phân tích 1 mẫu bài ĐỌC MỞ RỘNG trong Tiếng Việt 1, Cánh Diều, đề nghị HV suy nghĩ để rút ra các nội dung có thể tích hợp. Sau đó chiếu 3 nội dung gợi ý</a:t>
            </a:r>
          </a:p>
        </p:txBody>
      </p:sp>
      <p:sp>
        <p:nvSpPr>
          <p:cNvPr id="4" name="Slide Number Placeholder 3"/>
          <p:cNvSpPr>
            <a:spLocks noGrp="1"/>
          </p:cNvSpPr>
          <p:nvPr>
            <p:ph type="sldNum" sz="quarter" idx="5"/>
          </p:nvPr>
        </p:nvSpPr>
        <p:spPr/>
        <p:txBody>
          <a:bodyPr/>
          <a:lstStyle/>
          <a:p>
            <a:fld id="{B3CCCE72-27A5-F040-965D-34927EF7518E}" type="slidenum">
              <a:rPr lang="en-VN" smtClean="0"/>
              <a:t>8</a:t>
            </a:fld>
            <a:endParaRPr lang="en-VN"/>
          </a:p>
        </p:txBody>
      </p:sp>
    </p:spTree>
    <p:extLst>
      <p:ext uri="{BB962C8B-B14F-4D97-AF65-F5344CB8AC3E}">
        <p14:creationId xmlns:p14="http://schemas.microsoft.com/office/powerpoint/2010/main" val="1890980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VN" dirty="0"/>
              <a:t>Tương tự, bài đọc SẺ ANH, SẺ EM (TV1, Cánh Diều) cũng mang đến 2 giá trị tích hợp Quyền con người</a:t>
            </a:r>
          </a:p>
        </p:txBody>
      </p:sp>
      <p:sp>
        <p:nvSpPr>
          <p:cNvPr id="4" name="Slide Number Placeholder 3"/>
          <p:cNvSpPr>
            <a:spLocks noGrp="1"/>
          </p:cNvSpPr>
          <p:nvPr>
            <p:ph type="sldNum" sz="quarter" idx="5"/>
          </p:nvPr>
        </p:nvSpPr>
        <p:spPr/>
        <p:txBody>
          <a:bodyPr/>
          <a:lstStyle/>
          <a:p>
            <a:fld id="{B3CCCE72-27A5-F040-965D-34927EF7518E}" type="slidenum">
              <a:rPr lang="en-VN" smtClean="0"/>
              <a:t>9</a:t>
            </a:fld>
            <a:endParaRPr lang="en-VN"/>
          </a:p>
        </p:txBody>
      </p:sp>
    </p:spTree>
    <p:extLst>
      <p:ext uri="{BB962C8B-B14F-4D97-AF65-F5344CB8AC3E}">
        <p14:creationId xmlns:p14="http://schemas.microsoft.com/office/powerpoint/2010/main" val="4059084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VN" dirty="0"/>
              <a:t>Bài tập trong SGK Tiếng Việt 2, Cánh Diều</a:t>
            </a:r>
          </a:p>
        </p:txBody>
      </p:sp>
      <p:sp>
        <p:nvSpPr>
          <p:cNvPr id="4" name="Slide Number Placeholder 3"/>
          <p:cNvSpPr>
            <a:spLocks noGrp="1"/>
          </p:cNvSpPr>
          <p:nvPr>
            <p:ph type="sldNum" sz="quarter" idx="5"/>
          </p:nvPr>
        </p:nvSpPr>
        <p:spPr/>
        <p:txBody>
          <a:bodyPr/>
          <a:lstStyle/>
          <a:p>
            <a:fld id="{B3CCCE72-27A5-F040-965D-34927EF7518E}" type="slidenum">
              <a:rPr lang="en-VN" smtClean="0"/>
              <a:t>10</a:t>
            </a:fld>
            <a:endParaRPr lang="en-VN"/>
          </a:p>
        </p:txBody>
      </p:sp>
    </p:spTree>
    <p:extLst>
      <p:ext uri="{BB962C8B-B14F-4D97-AF65-F5344CB8AC3E}">
        <p14:creationId xmlns:p14="http://schemas.microsoft.com/office/powerpoint/2010/main" val="3861162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B3CCCE72-27A5-F040-965D-34927EF7518E}" type="slidenum">
              <a:rPr lang="en-VN" smtClean="0"/>
              <a:t>13</a:t>
            </a:fld>
            <a:endParaRPr lang="en-VN"/>
          </a:p>
        </p:txBody>
      </p:sp>
    </p:spTree>
    <p:extLst>
      <p:ext uri="{BB962C8B-B14F-4D97-AF65-F5344CB8AC3E}">
        <p14:creationId xmlns:p14="http://schemas.microsoft.com/office/powerpoint/2010/main" val="2826920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VN" dirty="0"/>
              <a:t>Kết thúc buổi tập huấn bằng câu nói đã GIEO từ đầu… Tiếng Việt là môn học hàm chứa một nguồn chất liệu tuyệt vời các VB Văn học, VB thông tin để đảm bảo tích hợp giáo dục Quyền con người hiệu quả. Làm được điều này, chúng ra sẽ góp phần kiến tạo nên không gian học tậpn hạnh phúc mà trẻ em mong đợi.</a:t>
            </a:r>
          </a:p>
        </p:txBody>
      </p:sp>
      <p:sp>
        <p:nvSpPr>
          <p:cNvPr id="4" name="Slide Number Placeholder 3"/>
          <p:cNvSpPr>
            <a:spLocks noGrp="1"/>
          </p:cNvSpPr>
          <p:nvPr>
            <p:ph type="sldNum" sz="quarter" idx="5"/>
          </p:nvPr>
        </p:nvSpPr>
        <p:spPr/>
        <p:txBody>
          <a:bodyPr/>
          <a:lstStyle/>
          <a:p>
            <a:fld id="{B3CCCE72-27A5-F040-965D-34927EF7518E}" type="slidenum">
              <a:rPr lang="en-VN" smtClean="0"/>
              <a:t>14</a:t>
            </a:fld>
            <a:endParaRPr lang="en-VN"/>
          </a:p>
        </p:txBody>
      </p:sp>
    </p:spTree>
    <p:extLst>
      <p:ext uri="{BB962C8B-B14F-4D97-AF65-F5344CB8AC3E}">
        <p14:creationId xmlns:p14="http://schemas.microsoft.com/office/powerpoint/2010/main" val="156625506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5ACF985-52D9-7E49-B85C-7717EE50D04B}" type="datetimeFigureOut">
              <a:rPr lang="en-VN" smtClean="0"/>
              <a:t>03/04/2024</a:t>
            </a:fld>
            <a:endParaRPr lang="en-VN"/>
          </a:p>
        </p:txBody>
      </p:sp>
      <p:sp>
        <p:nvSpPr>
          <p:cNvPr id="5" name="Footer Placeholder 4"/>
          <p:cNvSpPr>
            <a:spLocks noGrp="1"/>
          </p:cNvSpPr>
          <p:nvPr>
            <p:ph type="ftr" sz="quarter" idx="11"/>
          </p:nvPr>
        </p:nvSpPr>
        <p:spPr/>
        <p:txBody>
          <a:bodyPr/>
          <a:lstStyle/>
          <a:p>
            <a:endParaRPr lang="en-VN"/>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0A8507F7-CB08-E946-9727-E66A5A8F7E61}" type="slidenum">
              <a:rPr lang="en-VN" smtClean="0"/>
              <a:t>‹#›</a:t>
            </a:fld>
            <a:endParaRPr lang="en-VN"/>
          </a:p>
        </p:txBody>
      </p:sp>
    </p:spTree>
    <p:extLst>
      <p:ext uri="{BB962C8B-B14F-4D97-AF65-F5344CB8AC3E}">
        <p14:creationId xmlns:p14="http://schemas.microsoft.com/office/powerpoint/2010/main" val="3014997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ACF985-52D9-7E49-B85C-7717EE50D04B}" type="datetimeFigureOut">
              <a:rPr lang="en-VN" smtClean="0"/>
              <a:t>03/04/2024</a:t>
            </a:fld>
            <a:endParaRPr lang="en-VN"/>
          </a:p>
        </p:txBody>
      </p:sp>
      <p:sp>
        <p:nvSpPr>
          <p:cNvPr id="5" name="Footer Placeholder 4"/>
          <p:cNvSpPr>
            <a:spLocks noGrp="1"/>
          </p:cNvSpPr>
          <p:nvPr>
            <p:ph type="ftr" sz="quarter" idx="11"/>
          </p:nvPr>
        </p:nvSpPr>
        <p:spPr/>
        <p:txBody>
          <a:bodyPr/>
          <a:lstStyle/>
          <a:p>
            <a:endParaRPr lang="en-VN"/>
          </a:p>
        </p:txBody>
      </p:sp>
      <p:sp>
        <p:nvSpPr>
          <p:cNvPr id="6" name="Slide Number Placeholder 5"/>
          <p:cNvSpPr>
            <a:spLocks noGrp="1"/>
          </p:cNvSpPr>
          <p:nvPr>
            <p:ph type="sldNum" sz="quarter" idx="12"/>
          </p:nvPr>
        </p:nvSpPr>
        <p:spPr/>
        <p:txBody>
          <a:bodyPr/>
          <a:lstStyle/>
          <a:p>
            <a:fld id="{0A8507F7-CB08-E946-9727-E66A5A8F7E61}" type="slidenum">
              <a:rPr lang="en-VN" smtClean="0"/>
              <a:t>‹#›</a:t>
            </a:fld>
            <a:endParaRPr lang="en-VN"/>
          </a:p>
        </p:txBody>
      </p:sp>
    </p:spTree>
    <p:extLst>
      <p:ext uri="{BB962C8B-B14F-4D97-AF65-F5344CB8AC3E}">
        <p14:creationId xmlns:p14="http://schemas.microsoft.com/office/powerpoint/2010/main" val="3492226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ACF985-52D9-7E49-B85C-7717EE50D04B}" type="datetimeFigureOut">
              <a:rPr lang="en-VN" smtClean="0"/>
              <a:t>03/04/2024</a:t>
            </a:fld>
            <a:endParaRPr lang="en-VN"/>
          </a:p>
        </p:txBody>
      </p:sp>
      <p:sp>
        <p:nvSpPr>
          <p:cNvPr id="5" name="Footer Placeholder 4"/>
          <p:cNvSpPr>
            <a:spLocks noGrp="1"/>
          </p:cNvSpPr>
          <p:nvPr>
            <p:ph type="ftr" sz="quarter" idx="11"/>
          </p:nvPr>
        </p:nvSpPr>
        <p:spPr/>
        <p:txBody>
          <a:bodyPr/>
          <a:lstStyle/>
          <a:p>
            <a:endParaRPr lang="en-VN"/>
          </a:p>
        </p:txBody>
      </p:sp>
      <p:sp>
        <p:nvSpPr>
          <p:cNvPr id="6" name="Slide Number Placeholder 5"/>
          <p:cNvSpPr>
            <a:spLocks noGrp="1"/>
          </p:cNvSpPr>
          <p:nvPr>
            <p:ph type="sldNum" sz="quarter" idx="12"/>
          </p:nvPr>
        </p:nvSpPr>
        <p:spPr/>
        <p:txBody>
          <a:bodyPr/>
          <a:lstStyle/>
          <a:p>
            <a:fld id="{0A8507F7-CB08-E946-9727-E66A5A8F7E61}" type="slidenum">
              <a:rPr lang="en-VN" smtClean="0"/>
              <a:t>‹#›</a:t>
            </a:fld>
            <a:endParaRPr lang="en-VN"/>
          </a:p>
        </p:txBody>
      </p:sp>
    </p:spTree>
    <p:extLst>
      <p:ext uri="{BB962C8B-B14F-4D97-AF65-F5344CB8AC3E}">
        <p14:creationId xmlns:p14="http://schemas.microsoft.com/office/powerpoint/2010/main" val="3588842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ACF985-52D9-7E49-B85C-7717EE50D04B}" type="datetimeFigureOut">
              <a:rPr lang="en-VN" smtClean="0"/>
              <a:t>03/04/2024</a:t>
            </a:fld>
            <a:endParaRPr lang="en-VN"/>
          </a:p>
        </p:txBody>
      </p:sp>
      <p:sp>
        <p:nvSpPr>
          <p:cNvPr id="5" name="Footer Placeholder 4"/>
          <p:cNvSpPr>
            <a:spLocks noGrp="1"/>
          </p:cNvSpPr>
          <p:nvPr>
            <p:ph type="ftr" sz="quarter" idx="11"/>
          </p:nvPr>
        </p:nvSpPr>
        <p:spPr/>
        <p:txBody>
          <a:bodyPr/>
          <a:lstStyle/>
          <a:p>
            <a:endParaRPr lang="en-VN"/>
          </a:p>
        </p:txBody>
      </p:sp>
      <p:sp>
        <p:nvSpPr>
          <p:cNvPr id="6" name="Slide Number Placeholder 5"/>
          <p:cNvSpPr>
            <a:spLocks noGrp="1"/>
          </p:cNvSpPr>
          <p:nvPr>
            <p:ph type="sldNum" sz="quarter" idx="12"/>
          </p:nvPr>
        </p:nvSpPr>
        <p:spPr/>
        <p:txBody>
          <a:bodyPr/>
          <a:lstStyle/>
          <a:p>
            <a:fld id="{0A8507F7-CB08-E946-9727-E66A5A8F7E61}" type="slidenum">
              <a:rPr lang="en-VN" smtClean="0"/>
              <a:t>‹#›</a:t>
            </a:fld>
            <a:endParaRPr lang="en-VN"/>
          </a:p>
        </p:txBody>
      </p:sp>
    </p:spTree>
    <p:extLst>
      <p:ext uri="{BB962C8B-B14F-4D97-AF65-F5344CB8AC3E}">
        <p14:creationId xmlns:p14="http://schemas.microsoft.com/office/powerpoint/2010/main" val="2096950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F5ACF985-52D9-7E49-B85C-7717EE50D04B}" type="datetimeFigureOut">
              <a:rPr lang="en-VN" smtClean="0"/>
              <a:t>03/04/2024</a:t>
            </a:fld>
            <a:endParaRPr lang="en-VN"/>
          </a:p>
        </p:txBody>
      </p:sp>
      <p:sp>
        <p:nvSpPr>
          <p:cNvPr id="5" name="Footer Placeholder 4"/>
          <p:cNvSpPr>
            <a:spLocks noGrp="1"/>
          </p:cNvSpPr>
          <p:nvPr>
            <p:ph type="ftr" sz="quarter" idx="11"/>
          </p:nvPr>
        </p:nvSpPr>
        <p:spPr>
          <a:xfrm>
            <a:off x="2182708" y="6272784"/>
            <a:ext cx="6327648" cy="365125"/>
          </a:xfrm>
        </p:spPr>
        <p:txBody>
          <a:bodyPr/>
          <a:lstStyle/>
          <a:p>
            <a:endParaRPr lang="en-VN"/>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0A8507F7-CB08-E946-9727-E66A5A8F7E61}" type="slidenum">
              <a:rPr lang="en-VN" smtClean="0"/>
              <a:t>‹#›</a:t>
            </a:fld>
            <a:endParaRPr lang="en-VN"/>
          </a:p>
        </p:txBody>
      </p:sp>
    </p:spTree>
    <p:extLst>
      <p:ext uri="{BB962C8B-B14F-4D97-AF65-F5344CB8AC3E}">
        <p14:creationId xmlns:p14="http://schemas.microsoft.com/office/powerpoint/2010/main" val="3922240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5ACF985-52D9-7E49-B85C-7717EE50D04B}" type="datetimeFigureOut">
              <a:rPr lang="en-VN" smtClean="0"/>
              <a:t>03/04/2024</a:t>
            </a:fld>
            <a:endParaRPr lang="en-VN"/>
          </a:p>
        </p:txBody>
      </p:sp>
      <p:sp>
        <p:nvSpPr>
          <p:cNvPr id="6" name="Footer Placeholder 5"/>
          <p:cNvSpPr>
            <a:spLocks noGrp="1"/>
          </p:cNvSpPr>
          <p:nvPr>
            <p:ph type="ftr" sz="quarter" idx="11"/>
          </p:nvPr>
        </p:nvSpPr>
        <p:spPr/>
        <p:txBody>
          <a:bodyPr/>
          <a:lstStyle/>
          <a:p>
            <a:endParaRPr lang="en-VN"/>
          </a:p>
        </p:txBody>
      </p:sp>
      <p:sp>
        <p:nvSpPr>
          <p:cNvPr id="7" name="Slide Number Placeholder 6"/>
          <p:cNvSpPr>
            <a:spLocks noGrp="1"/>
          </p:cNvSpPr>
          <p:nvPr>
            <p:ph type="sldNum" sz="quarter" idx="12"/>
          </p:nvPr>
        </p:nvSpPr>
        <p:spPr/>
        <p:txBody>
          <a:bodyPr/>
          <a:lstStyle/>
          <a:p>
            <a:fld id="{0A8507F7-CB08-E946-9727-E66A5A8F7E61}" type="slidenum">
              <a:rPr lang="en-VN" smtClean="0"/>
              <a:t>‹#›</a:t>
            </a:fld>
            <a:endParaRPr lang="en-VN"/>
          </a:p>
        </p:txBody>
      </p:sp>
    </p:spTree>
    <p:extLst>
      <p:ext uri="{BB962C8B-B14F-4D97-AF65-F5344CB8AC3E}">
        <p14:creationId xmlns:p14="http://schemas.microsoft.com/office/powerpoint/2010/main" val="1217607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5ACF985-52D9-7E49-B85C-7717EE50D04B}" type="datetimeFigureOut">
              <a:rPr lang="en-VN" smtClean="0"/>
              <a:t>03/04/2024</a:t>
            </a:fld>
            <a:endParaRPr lang="en-VN"/>
          </a:p>
        </p:txBody>
      </p:sp>
      <p:sp>
        <p:nvSpPr>
          <p:cNvPr id="8" name="Footer Placeholder 7"/>
          <p:cNvSpPr>
            <a:spLocks noGrp="1"/>
          </p:cNvSpPr>
          <p:nvPr>
            <p:ph type="ftr" sz="quarter" idx="11"/>
          </p:nvPr>
        </p:nvSpPr>
        <p:spPr/>
        <p:txBody>
          <a:bodyPr/>
          <a:lstStyle/>
          <a:p>
            <a:endParaRPr lang="en-VN"/>
          </a:p>
        </p:txBody>
      </p:sp>
      <p:sp>
        <p:nvSpPr>
          <p:cNvPr id="9" name="Slide Number Placeholder 8"/>
          <p:cNvSpPr>
            <a:spLocks noGrp="1"/>
          </p:cNvSpPr>
          <p:nvPr>
            <p:ph type="sldNum" sz="quarter" idx="12"/>
          </p:nvPr>
        </p:nvSpPr>
        <p:spPr/>
        <p:txBody>
          <a:bodyPr/>
          <a:lstStyle/>
          <a:p>
            <a:fld id="{0A8507F7-CB08-E946-9727-E66A5A8F7E61}" type="slidenum">
              <a:rPr lang="en-VN" smtClean="0"/>
              <a:t>‹#›</a:t>
            </a:fld>
            <a:endParaRPr lang="en-VN"/>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805956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5ACF985-52D9-7E49-B85C-7717EE50D04B}" type="datetimeFigureOut">
              <a:rPr lang="en-VN" smtClean="0"/>
              <a:t>03/04/2024</a:t>
            </a:fld>
            <a:endParaRPr lang="en-VN"/>
          </a:p>
        </p:txBody>
      </p:sp>
      <p:sp>
        <p:nvSpPr>
          <p:cNvPr id="4" name="Footer Placeholder 3"/>
          <p:cNvSpPr>
            <a:spLocks noGrp="1"/>
          </p:cNvSpPr>
          <p:nvPr>
            <p:ph type="ftr" sz="quarter" idx="11"/>
          </p:nvPr>
        </p:nvSpPr>
        <p:spPr/>
        <p:txBody>
          <a:bodyPr/>
          <a:lstStyle/>
          <a:p>
            <a:endParaRPr lang="en-VN"/>
          </a:p>
        </p:txBody>
      </p:sp>
      <p:sp>
        <p:nvSpPr>
          <p:cNvPr id="5" name="Slide Number Placeholder 4"/>
          <p:cNvSpPr>
            <a:spLocks noGrp="1"/>
          </p:cNvSpPr>
          <p:nvPr>
            <p:ph type="sldNum" sz="quarter" idx="12"/>
          </p:nvPr>
        </p:nvSpPr>
        <p:spPr/>
        <p:txBody>
          <a:bodyPr/>
          <a:lstStyle/>
          <a:p>
            <a:fld id="{0A8507F7-CB08-E946-9727-E66A5A8F7E61}" type="slidenum">
              <a:rPr lang="en-VN" smtClean="0"/>
              <a:t>‹#›</a:t>
            </a:fld>
            <a:endParaRPr lang="en-VN"/>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10399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ACF985-52D9-7E49-B85C-7717EE50D04B}" type="datetimeFigureOut">
              <a:rPr lang="en-VN" smtClean="0"/>
              <a:t>03/04/2024</a:t>
            </a:fld>
            <a:endParaRPr lang="en-VN"/>
          </a:p>
        </p:txBody>
      </p:sp>
      <p:sp>
        <p:nvSpPr>
          <p:cNvPr id="3" name="Footer Placeholder 2"/>
          <p:cNvSpPr>
            <a:spLocks noGrp="1"/>
          </p:cNvSpPr>
          <p:nvPr>
            <p:ph type="ftr" sz="quarter" idx="11"/>
          </p:nvPr>
        </p:nvSpPr>
        <p:spPr/>
        <p:txBody>
          <a:bodyPr/>
          <a:lstStyle/>
          <a:p>
            <a:endParaRPr lang="en-VN"/>
          </a:p>
        </p:txBody>
      </p:sp>
      <p:sp>
        <p:nvSpPr>
          <p:cNvPr id="4" name="Slide Number Placeholder 3"/>
          <p:cNvSpPr>
            <a:spLocks noGrp="1"/>
          </p:cNvSpPr>
          <p:nvPr>
            <p:ph type="sldNum" sz="quarter" idx="12"/>
          </p:nvPr>
        </p:nvSpPr>
        <p:spPr/>
        <p:txBody>
          <a:bodyPr/>
          <a:lstStyle/>
          <a:p>
            <a:fld id="{0A8507F7-CB08-E946-9727-E66A5A8F7E61}" type="slidenum">
              <a:rPr lang="en-VN" smtClean="0"/>
              <a:t>‹#›</a:t>
            </a:fld>
            <a:endParaRPr lang="en-VN"/>
          </a:p>
        </p:txBody>
      </p:sp>
    </p:spTree>
    <p:extLst>
      <p:ext uri="{BB962C8B-B14F-4D97-AF65-F5344CB8AC3E}">
        <p14:creationId xmlns:p14="http://schemas.microsoft.com/office/powerpoint/2010/main" val="2574256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5ACF985-52D9-7E49-B85C-7717EE50D04B}" type="datetimeFigureOut">
              <a:rPr lang="en-VN" smtClean="0"/>
              <a:t>03/04/2024</a:t>
            </a:fld>
            <a:endParaRPr lang="en-VN"/>
          </a:p>
        </p:txBody>
      </p:sp>
      <p:sp>
        <p:nvSpPr>
          <p:cNvPr id="6" name="Footer Placeholder 5"/>
          <p:cNvSpPr>
            <a:spLocks noGrp="1"/>
          </p:cNvSpPr>
          <p:nvPr>
            <p:ph type="ftr" sz="quarter" idx="11"/>
          </p:nvPr>
        </p:nvSpPr>
        <p:spPr/>
        <p:txBody>
          <a:bodyPr/>
          <a:lstStyle/>
          <a:p>
            <a:endParaRPr lang="en-VN"/>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0A8507F7-CB08-E946-9727-E66A5A8F7E61}" type="slidenum">
              <a:rPr lang="en-VN" smtClean="0"/>
              <a:t>‹#›</a:t>
            </a:fld>
            <a:endParaRPr lang="en-VN"/>
          </a:p>
        </p:txBody>
      </p:sp>
    </p:spTree>
    <p:extLst>
      <p:ext uri="{BB962C8B-B14F-4D97-AF65-F5344CB8AC3E}">
        <p14:creationId xmlns:p14="http://schemas.microsoft.com/office/powerpoint/2010/main" val="1251862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5ACF985-52D9-7E49-B85C-7717EE50D04B}" type="datetimeFigureOut">
              <a:rPr lang="en-VN" smtClean="0"/>
              <a:t>03/04/2024</a:t>
            </a:fld>
            <a:endParaRPr lang="en-VN"/>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0A8507F7-CB08-E946-9727-E66A5A8F7E61}" type="slidenum">
              <a:rPr lang="en-VN" smtClean="0"/>
              <a:t>‹#›</a:t>
            </a:fld>
            <a:endParaRPr lang="en-VN"/>
          </a:p>
        </p:txBody>
      </p:sp>
    </p:spTree>
    <p:extLst>
      <p:ext uri="{BB962C8B-B14F-4D97-AF65-F5344CB8AC3E}">
        <p14:creationId xmlns:p14="http://schemas.microsoft.com/office/powerpoint/2010/main" val="2049089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F5ACF985-52D9-7E49-B85C-7717EE50D04B}" type="datetimeFigureOut">
              <a:rPr lang="en-VN" smtClean="0"/>
              <a:t>03/04/2024</a:t>
            </a:fld>
            <a:endParaRPr lang="en-VN"/>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VN"/>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0A8507F7-CB08-E946-9727-E66A5A8F7E61}" type="slidenum">
              <a:rPr lang="en-VN" smtClean="0"/>
              <a:t>‹#›</a:t>
            </a:fld>
            <a:endParaRPr lang="en-VN"/>
          </a:p>
        </p:txBody>
      </p:sp>
    </p:spTree>
    <p:extLst>
      <p:ext uri="{BB962C8B-B14F-4D97-AF65-F5344CB8AC3E}">
        <p14:creationId xmlns:p14="http://schemas.microsoft.com/office/powerpoint/2010/main" val="398803219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microsoft.com/office/2007/relationships/hdphoto" Target="../media/hdphoto6.wdp"/><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microsoft.com/office/2007/relationships/hdphoto" Target="../media/hdphoto4.wdp"/><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microsoft.com/office/2007/relationships/hdphoto" Target="../media/hdphoto5.wdp"/><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Quyền con người là gì? Nội dung quyền con người theo Hiến pháp?">
            <a:extLst>
              <a:ext uri="{FF2B5EF4-FFF2-40B4-BE49-F238E27FC236}">
                <a16:creationId xmlns:a16="http://schemas.microsoft.com/office/drawing/2014/main" id="{55C726E0-753F-7C8C-D354-7BBC3DE6D74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994"/>
          <a:stretch/>
        </p:blipFill>
        <p:spPr bwMode="auto">
          <a:xfrm>
            <a:off x="10104119" y="1"/>
            <a:ext cx="1840619" cy="128993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FC8DDBB-BC93-8D4B-EE9C-53B19EE3960E}"/>
              </a:ext>
            </a:extLst>
          </p:cNvPr>
          <p:cNvSpPr>
            <a:spLocks noGrp="1"/>
          </p:cNvSpPr>
          <p:nvPr>
            <p:ph type="ctrTitle"/>
          </p:nvPr>
        </p:nvSpPr>
        <p:spPr>
          <a:xfrm>
            <a:off x="1635210" y="1781300"/>
            <a:ext cx="8921579" cy="1742302"/>
          </a:xfrm>
        </p:spPr>
        <p:txBody>
          <a:bodyPr>
            <a:normAutofit fontScale="90000"/>
          </a:bodyPr>
          <a:lstStyle/>
          <a:p>
            <a:pPr algn="ctr">
              <a:lnSpc>
                <a:spcPct val="150000"/>
              </a:lnSpc>
              <a:spcAft>
                <a:spcPts val="600"/>
              </a:spcAft>
            </a:pPr>
            <a:r>
              <a:rPr lang="vi-VN" sz="2800" b="1" dirty="0">
                <a:solidFill>
                  <a:srgbClr val="0432FF"/>
                </a:solidFill>
                <a:latin typeface="American Typewriter" panose="02090604020004020304" pitchFamily="18" charset="77"/>
                <a:cs typeface="Consolas" panose="020B0609020204030204" pitchFamily="49" charset="0"/>
              </a:rPr>
              <a:t>Hướng dẫn </a:t>
            </a:r>
            <a:br>
              <a:rPr lang="vi-VN" sz="2800" b="1" dirty="0">
                <a:solidFill>
                  <a:srgbClr val="0432FF"/>
                </a:solidFill>
                <a:latin typeface="American Typewriter" panose="02090604020004020304" pitchFamily="18" charset="77"/>
                <a:cs typeface="Consolas" panose="020B0609020204030204" pitchFamily="49" charset="0"/>
              </a:rPr>
            </a:br>
            <a:r>
              <a:rPr lang="vi-VN" sz="2800" b="1" dirty="0">
                <a:solidFill>
                  <a:srgbClr val="0432FF"/>
                </a:solidFill>
                <a:latin typeface="American Typewriter" panose="02090604020004020304" pitchFamily="18" charset="77"/>
                <a:cs typeface="Consolas" panose="020B0609020204030204" pitchFamily="49" charset="0"/>
              </a:rPr>
              <a:t>TÍCH HỢP NỘI DUNG GIÁO DỤC QUYỀN CON NGƯỜI </a:t>
            </a:r>
            <a:br>
              <a:rPr lang="vi-VN" sz="2800" b="1" dirty="0">
                <a:solidFill>
                  <a:srgbClr val="0432FF"/>
                </a:solidFill>
                <a:latin typeface="American Typewriter" panose="02090604020004020304" pitchFamily="18" charset="77"/>
                <a:cs typeface="Consolas" panose="020B0609020204030204" pitchFamily="49" charset="0"/>
              </a:rPr>
            </a:br>
            <a:r>
              <a:rPr lang="vi-VN" sz="2800" b="1" dirty="0">
                <a:solidFill>
                  <a:srgbClr val="0432FF"/>
                </a:solidFill>
                <a:latin typeface="American Typewriter" panose="02090604020004020304" pitchFamily="18" charset="77"/>
                <a:cs typeface="Consolas" panose="020B0609020204030204" pitchFamily="49" charset="0"/>
              </a:rPr>
              <a:t>trong Chương trình môn Tiếng Việt</a:t>
            </a:r>
            <a:endParaRPr lang="en-VN" sz="2800" b="1" dirty="0">
              <a:solidFill>
                <a:srgbClr val="0432FF"/>
              </a:solidFill>
              <a:latin typeface="American Typewriter" panose="02090604020004020304" pitchFamily="18" charset="77"/>
              <a:cs typeface="Consolas" panose="020B0609020204030204" pitchFamily="49" charset="0"/>
            </a:endParaRPr>
          </a:p>
        </p:txBody>
      </p:sp>
      <p:pic>
        <p:nvPicPr>
          <p:cNvPr id="3" name="Picture 3">
            <a:extLst>
              <a:ext uri="{FF2B5EF4-FFF2-40B4-BE49-F238E27FC236}">
                <a16:creationId xmlns:a16="http://schemas.microsoft.com/office/drawing/2014/main" id="{0CE5C87D-D219-B036-E3CE-A55EBFB0DB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6638" y="100013"/>
            <a:ext cx="47244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0159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par>
                                <p:cTn id="14" presetID="21" presetClass="entr" presetSubtype="1"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1)">
                                      <p:cBhvr>
                                        <p:cTn id="1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1B782E-F1C6-4542-20A4-6B88E1BEDF2B}"/>
              </a:ext>
            </a:extLst>
          </p:cNvPr>
          <p:cNvPicPr>
            <a:picLocks noChangeAspect="1"/>
          </p:cNvPicPr>
          <p:nvPr/>
        </p:nvPicPr>
        <p:blipFill>
          <a:blip r:embed="rId3"/>
          <a:stretch>
            <a:fillRect/>
          </a:stretch>
        </p:blipFill>
        <p:spPr>
          <a:xfrm>
            <a:off x="1256020" y="591672"/>
            <a:ext cx="10525808" cy="5252564"/>
          </a:xfrm>
          <a:prstGeom prst="rect">
            <a:avLst/>
          </a:prstGeom>
        </p:spPr>
      </p:pic>
      <p:cxnSp>
        <p:nvCxnSpPr>
          <p:cNvPr id="5" name="Straight Connector 4">
            <a:extLst>
              <a:ext uri="{FF2B5EF4-FFF2-40B4-BE49-F238E27FC236}">
                <a16:creationId xmlns:a16="http://schemas.microsoft.com/office/drawing/2014/main" id="{08A7930A-296B-1A28-8CD5-2A35A69EDF5B}"/>
              </a:ext>
            </a:extLst>
          </p:cNvPr>
          <p:cNvCxnSpPr/>
          <p:nvPr/>
        </p:nvCxnSpPr>
        <p:spPr>
          <a:xfrm>
            <a:off x="2272553" y="1896035"/>
            <a:ext cx="2353235"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790232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1BDBF-4996-7CA7-0040-0755FB1EA6A4}"/>
              </a:ext>
            </a:extLst>
          </p:cNvPr>
          <p:cNvSpPr>
            <a:spLocks noGrp="1"/>
          </p:cNvSpPr>
          <p:nvPr>
            <p:ph type="ctrTitle"/>
          </p:nvPr>
        </p:nvSpPr>
        <p:spPr>
          <a:xfrm>
            <a:off x="922972" y="289223"/>
            <a:ext cx="9966960" cy="1339552"/>
          </a:xfrm>
        </p:spPr>
        <p:txBody>
          <a:bodyPr/>
          <a:lstStyle/>
          <a:p>
            <a:pPr algn="ctr"/>
            <a:r>
              <a:rPr lang="en-VN" sz="3200" b="1" dirty="0">
                <a:solidFill>
                  <a:srgbClr val="C00000"/>
                </a:solidFill>
                <a:latin typeface="American Typewriter" panose="02090604020004020304" pitchFamily="18" charset="77"/>
              </a:rPr>
              <a:t>KẾT LUẬN SƯ PHẠM</a:t>
            </a:r>
          </a:p>
        </p:txBody>
      </p:sp>
      <p:sp>
        <p:nvSpPr>
          <p:cNvPr id="3" name="Subtitle 2">
            <a:extLst>
              <a:ext uri="{FF2B5EF4-FFF2-40B4-BE49-F238E27FC236}">
                <a16:creationId xmlns:a16="http://schemas.microsoft.com/office/drawing/2014/main" id="{661AE9A5-4396-137B-1BA0-C1CC22CF6A5F}"/>
              </a:ext>
            </a:extLst>
          </p:cNvPr>
          <p:cNvSpPr>
            <a:spLocks noGrp="1"/>
          </p:cNvSpPr>
          <p:nvPr>
            <p:ph type="subTitle" idx="1"/>
          </p:nvPr>
        </p:nvSpPr>
        <p:spPr>
          <a:xfrm>
            <a:off x="922971" y="1487614"/>
            <a:ext cx="10135554" cy="569786"/>
          </a:xfrm>
        </p:spPr>
        <p:txBody>
          <a:bodyPr>
            <a:normAutofit/>
          </a:bodyPr>
          <a:lstStyle/>
          <a:p>
            <a:pPr algn="r"/>
            <a:r>
              <a:rPr lang="en-VN" sz="2400" dirty="0">
                <a:latin typeface="American Typewriter" panose="02090604020004020304" pitchFamily="18" charset="77"/>
              </a:rPr>
              <a:t>- HS cần được viết về mùa (điều) mà mình thật sự yêu thích</a:t>
            </a:r>
          </a:p>
        </p:txBody>
      </p:sp>
      <p:sp>
        <p:nvSpPr>
          <p:cNvPr id="4" name="Subtitle 2">
            <a:extLst>
              <a:ext uri="{FF2B5EF4-FFF2-40B4-BE49-F238E27FC236}">
                <a16:creationId xmlns:a16="http://schemas.microsoft.com/office/drawing/2014/main" id="{072E1463-5702-F4E9-E1FE-AA49E2CA364A}"/>
              </a:ext>
            </a:extLst>
          </p:cNvPr>
          <p:cNvSpPr txBox="1">
            <a:spLocks/>
          </p:cNvSpPr>
          <p:nvPr/>
        </p:nvSpPr>
        <p:spPr>
          <a:xfrm>
            <a:off x="28575" y="2292242"/>
            <a:ext cx="11115675" cy="106984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buClr>
                <a:schemeClr val="accent1">
                  <a:lumMod val="75000"/>
                </a:schemeClr>
              </a:buClr>
              <a:buSzPct val="85000"/>
              <a:buFont typeface="Wingdings" pitchFamily="2" charset="2"/>
              <a:buNone/>
              <a:defRPr sz="2200" kern="1200">
                <a:solidFill>
                  <a:schemeClr val="tx1"/>
                </a:solidFill>
                <a:latin typeface="+mn-lt"/>
                <a:ea typeface="+mn-ea"/>
                <a:cs typeface="+mn-cs"/>
              </a:defRPr>
            </a:lvl1pPr>
            <a:lvl2pPr marL="4572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800" kern="1200">
                <a:solidFill>
                  <a:schemeClr val="tx1"/>
                </a:solidFill>
                <a:latin typeface="+mn-lt"/>
                <a:ea typeface="+mn-ea"/>
                <a:cs typeface="+mn-cs"/>
              </a:defRPr>
            </a:lvl2pPr>
            <a:lvl3pPr marL="9144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400" kern="1200">
                <a:solidFill>
                  <a:schemeClr val="tx1"/>
                </a:solidFill>
                <a:latin typeface="+mn-lt"/>
                <a:ea typeface="+mn-ea"/>
                <a:cs typeface="+mn-cs"/>
              </a:defRPr>
            </a:lvl3pPr>
            <a:lvl4pPr marL="13716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4pPr>
            <a:lvl5pPr marL="18288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5pPr>
            <a:lvl6pPr marL="22860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6pPr>
            <a:lvl7pPr marL="27432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7pPr>
            <a:lvl8pPr marL="32004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8pPr>
            <a:lvl9pPr marL="36576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9pPr>
          </a:lstStyle>
          <a:p>
            <a:pPr algn="r"/>
            <a:r>
              <a:rPr lang="en-VN" sz="2400" dirty="0">
                <a:solidFill>
                  <a:srgbClr val="0432FF"/>
                </a:solidFill>
                <a:latin typeface="American Typewriter" panose="02090604020004020304" pitchFamily="18" charset="77"/>
              </a:rPr>
              <a:t>- HS có quyền nêu lí do thực sự khiến mình “thích mê tơi” mùa hè</a:t>
            </a:r>
          </a:p>
          <a:p>
            <a:pPr algn="r"/>
            <a:r>
              <a:rPr lang="en-VN" sz="2400" dirty="0">
                <a:solidFill>
                  <a:srgbClr val="0432FF"/>
                </a:solidFill>
                <a:latin typeface="American Typewriter" panose="02090604020004020304" pitchFamily="18" charset="77"/>
              </a:rPr>
              <a:t>mà không phải là bất kì lí do nào chúng ta mong muốn hay “gắn nhãn” cho.</a:t>
            </a:r>
          </a:p>
        </p:txBody>
      </p:sp>
      <p:sp>
        <p:nvSpPr>
          <p:cNvPr id="5" name="Subtitle 2">
            <a:extLst>
              <a:ext uri="{FF2B5EF4-FFF2-40B4-BE49-F238E27FC236}">
                <a16:creationId xmlns:a16="http://schemas.microsoft.com/office/drawing/2014/main" id="{EA134CF8-310C-609A-3336-17CD2899CC68}"/>
              </a:ext>
            </a:extLst>
          </p:cNvPr>
          <p:cNvSpPr txBox="1">
            <a:spLocks/>
          </p:cNvSpPr>
          <p:nvPr/>
        </p:nvSpPr>
        <p:spPr>
          <a:xfrm>
            <a:off x="28575" y="3519959"/>
            <a:ext cx="9729788" cy="266200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buClr>
                <a:schemeClr val="accent1">
                  <a:lumMod val="75000"/>
                </a:schemeClr>
              </a:buClr>
              <a:buSzPct val="85000"/>
              <a:buFont typeface="Wingdings" pitchFamily="2" charset="2"/>
              <a:buNone/>
              <a:defRPr sz="2200" kern="1200">
                <a:solidFill>
                  <a:schemeClr val="tx1"/>
                </a:solidFill>
                <a:latin typeface="+mn-lt"/>
                <a:ea typeface="+mn-ea"/>
                <a:cs typeface="+mn-cs"/>
              </a:defRPr>
            </a:lvl1pPr>
            <a:lvl2pPr marL="4572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800" kern="1200">
                <a:solidFill>
                  <a:schemeClr val="tx1"/>
                </a:solidFill>
                <a:latin typeface="+mn-lt"/>
                <a:ea typeface="+mn-ea"/>
                <a:cs typeface="+mn-cs"/>
              </a:defRPr>
            </a:lvl2pPr>
            <a:lvl3pPr marL="9144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400" kern="1200">
                <a:solidFill>
                  <a:schemeClr val="tx1"/>
                </a:solidFill>
                <a:latin typeface="+mn-lt"/>
                <a:ea typeface="+mn-ea"/>
                <a:cs typeface="+mn-cs"/>
              </a:defRPr>
            </a:lvl3pPr>
            <a:lvl4pPr marL="13716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4pPr>
            <a:lvl5pPr marL="18288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5pPr>
            <a:lvl6pPr marL="22860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6pPr>
            <a:lvl7pPr marL="27432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7pPr>
            <a:lvl8pPr marL="32004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8pPr>
            <a:lvl9pPr marL="36576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9pPr>
          </a:lstStyle>
          <a:p>
            <a:pPr algn="r"/>
            <a:r>
              <a:rPr lang="en-VN" sz="2400" dirty="0">
                <a:latin typeface="American Typewriter" panose="02090604020004020304" pitchFamily="18" charset="77"/>
              </a:rPr>
              <a:t>- Sự sáng tạo (chẳng hạn thay vì viết “thích ăn kem”, gợi ý để HS</a:t>
            </a:r>
          </a:p>
          <a:p>
            <a:pPr algn="r"/>
            <a:r>
              <a:rPr lang="en-VN" sz="2400" dirty="0">
                <a:latin typeface="American Typewriter" panose="02090604020004020304" pitchFamily="18" charset="77"/>
              </a:rPr>
              <a:t>biết cách viết “thích thưởng thức những que kem mát lạnh”) </a:t>
            </a:r>
          </a:p>
          <a:p>
            <a:pPr algn="r"/>
            <a:r>
              <a:rPr lang="en-VN" sz="2400" dirty="0">
                <a:latin typeface="American Typewriter" panose="02090604020004020304" pitchFamily="18" charset="77"/>
              </a:rPr>
              <a:t>phải được khởi phát từ sự tôn trọng suy nghĩ,</a:t>
            </a:r>
          </a:p>
          <a:p>
            <a:pPr algn="r"/>
            <a:r>
              <a:rPr lang="en-VN" sz="2400" dirty="0">
                <a:latin typeface="American Typewriter" panose="02090604020004020304" pitchFamily="18" charset="77"/>
              </a:rPr>
              <a:t> trải nghiệm cảm xúc ở các em. </a:t>
            </a:r>
          </a:p>
        </p:txBody>
      </p:sp>
    </p:spTree>
    <p:extLst>
      <p:ext uri="{BB962C8B-B14F-4D97-AF65-F5344CB8AC3E}">
        <p14:creationId xmlns:p14="http://schemas.microsoft.com/office/powerpoint/2010/main" val="41086157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05FA2E-EBCC-DFBC-9848-391FA5E87732}"/>
              </a:ext>
            </a:extLst>
          </p:cNvPr>
          <p:cNvPicPr>
            <a:picLocks noChangeAspect="1"/>
          </p:cNvPicPr>
          <p:nvPr/>
        </p:nvPicPr>
        <p:blipFill>
          <a:blip r:embed="rId2"/>
          <a:stretch>
            <a:fillRect/>
          </a:stretch>
        </p:blipFill>
        <p:spPr>
          <a:xfrm>
            <a:off x="0" y="0"/>
            <a:ext cx="5795682" cy="6736298"/>
          </a:xfrm>
          <a:prstGeom prst="rect">
            <a:avLst/>
          </a:prstGeom>
        </p:spPr>
      </p:pic>
      <p:pic>
        <p:nvPicPr>
          <p:cNvPr id="5" name="Picture 4">
            <a:extLst>
              <a:ext uri="{FF2B5EF4-FFF2-40B4-BE49-F238E27FC236}">
                <a16:creationId xmlns:a16="http://schemas.microsoft.com/office/drawing/2014/main" id="{26B56055-E04C-4F19-0D20-E0BE2F7CAE38}"/>
              </a:ext>
            </a:extLst>
          </p:cNvPr>
          <p:cNvPicPr>
            <a:picLocks noChangeAspect="1"/>
          </p:cNvPicPr>
          <p:nvPr/>
        </p:nvPicPr>
        <p:blipFill>
          <a:blip r:embed="rId3"/>
          <a:stretch>
            <a:fillRect/>
          </a:stretch>
        </p:blipFill>
        <p:spPr>
          <a:xfrm>
            <a:off x="6096000" y="0"/>
            <a:ext cx="5605669" cy="6705600"/>
          </a:xfrm>
          <a:prstGeom prst="rect">
            <a:avLst/>
          </a:prstGeom>
        </p:spPr>
      </p:pic>
    </p:spTree>
    <p:extLst>
      <p:ext uri="{BB962C8B-B14F-4D97-AF65-F5344CB8AC3E}">
        <p14:creationId xmlns:p14="http://schemas.microsoft.com/office/powerpoint/2010/main" val="3791413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par>
                                <p:cTn id="8" presetID="2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edge">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83C4A3-1A31-86AA-4072-005B8F3FA1A2}"/>
              </a:ext>
            </a:extLst>
          </p:cNvPr>
          <p:cNvPicPr>
            <a:picLocks noChangeAspect="1"/>
          </p:cNvPicPr>
          <p:nvPr/>
        </p:nvPicPr>
        <p:blipFill>
          <a:blip r:embed="rId3"/>
          <a:stretch>
            <a:fillRect/>
          </a:stretch>
        </p:blipFill>
        <p:spPr>
          <a:xfrm>
            <a:off x="20787" y="0"/>
            <a:ext cx="5331141" cy="6858000"/>
          </a:xfrm>
          <a:prstGeom prst="rect">
            <a:avLst/>
          </a:prstGeom>
        </p:spPr>
      </p:pic>
      <p:pic>
        <p:nvPicPr>
          <p:cNvPr id="5" name="Picture 4">
            <a:extLst>
              <a:ext uri="{FF2B5EF4-FFF2-40B4-BE49-F238E27FC236}">
                <a16:creationId xmlns:a16="http://schemas.microsoft.com/office/drawing/2014/main" id="{A13678DA-D388-3E87-33D5-8ABCBE2E8C50}"/>
              </a:ext>
            </a:extLst>
          </p:cNvPr>
          <p:cNvPicPr>
            <a:picLocks noChangeAspect="1"/>
          </p:cNvPicPr>
          <p:nvPr/>
        </p:nvPicPr>
        <p:blipFill>
          <a:blip r:embed="rId4"/>
          <a:stretch>
            <a:fillRect/>
          </a:stretch>
        </p:blipFill>
        <p:spPr>
          <a:xfrm>
            <a:off x="5540188" y="5715000"/>
            <a:ext cx="5540188" cy="952500"/>
          </a:xfrm>
          <a:prstGeom prst="rect">
            <a:avLst/>
          </a:prstGeom>
        </p:spPr>
      </p:pic>
      <p:pic>
        <p:nvPicPr>
          <p:cNvPr id="4098" name="Picture 2">
            <a:extLst>
              <a:ext uri="{FF2B5EF4-FFF2-40B4-BE49-F238E27FC236}">
                <a16:creationId xmlns:a16="http://schemas.microsoft.com/office/drawing/2014/main" id="{B78B6D7E-0371-7CC8-160C-68ACFBC6D2BC}"/>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456829" y="551329"/>
            <a:ext cx="4495240" cy="4773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1128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par>
                                <p:cTn id="8" presetID="2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edge">
                                      <p:cBhvr>
                                        <p:cTn id="10" dur="2000"/>
                                        <p:tgtEl>
                                          <p:spTgt spid="5"/>
                                        </p:tgtEl>
                                      </p:cBhvr>
                                    </p:animEffect>
                                  </p:childTnLst>
                                </p:cTn>
                              </p:par>
                              <p:par>
                                <p:cTn id="11" presetID="20" presetClass="entr" presetSubtype="0" fill="hold" nodeType="withEffect">
                                  <p:stCondLst>
                                    <p:cond delay="0"/>
                                  </p:stCondLst>
                                  <p:childTnLst>
                                    <p:set>
                                      <p:cBhvr>
                                        <p:cTn id="12" dur="1" fill="hold">
                                          <p:stCondLst>
                                            <p:cond delay="0"/>
                                          </p:stCondLst>
                                        </p:cTn>
                                        <p:tgtEl>
                                          <p:spTgt spid="4098"/>
                                        </p:tgtEl>
                                        <p:attrNameLst>
                                          <p:attrName>style.visibility</p:attrName>
                                        </p:attrNameLst>
                                      </p:cBhvr>
                                      <p:to>
                                        <p:strVal val="visible"/>
                                      </p:to>
                                    </p:set>
                                    <p:animEffect transition="in" filter="wedge">
                                      <p:cBhvr>
                                        <p:cTn id="13"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Có thể là hình ảnh về 8 người, trẻ em, mọi người đang đứng và ngoài trời">
            <a:extLst>
              <a:ext uri="{FF2B5EF4-FFF2-40B4-BE49-F238E27FC236}">
                <a16:creationId xmlns:a16="http://schemas.microsoft.com/office/drawing/2014/main" id="{BB39A25F-63F2-A5BC-C998-523DADD5EF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24361"/>
            <a:ext cx="6344816" cy="303363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 name="Picture 6" descr="Có thể là hình ảnh về 8 người, trẻ em, mọi người đang đứng và ngoài trời">
            <a:extLst>
              <a:ext uri="{FF2B5EF4-FFF2-40B4-BE49-F238E27FC236}">
                <a16:creationId xmlns:a16="http://schemas.microsoft.com/office/drawing/2014/main" id="{138A891C-533F-3AF9-27F8-16F22F0C72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24360"/>
            <a:ext cx="6096002" cy="303363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82DDA6C-F591-8994-C634-C1061D20364C}"/>
              </a:ext>
            </a:extLst>
          </p:cNvPr>
          <p:cNvSpPr txBox="1"/>
          <p:nvPr/>
        </p:nvSpPr>
        <p:spPr>
          <a:xfrm>
            <a:off x="2465386" y="694536"/>
            <a:ext cx="9255967" cy="1815882"/>
          </a:xfrm>
          <a:prstGeom prst="rect">
            <a:avLst/>
          </a:prstGeom>
          <a:noFill/>
        </p:spPr>
        <p:txBody>
          <a:bodyPr wrap="square">
            <a:spAutoFit/>
          </a:bodyPr>
          <a:lstStyle/>
          <a:p>
            <a:pPr algn="r"/>
            <a:r>
              <a:rPr lang="vi-VN" sz="2800" i="0" dirty="0">
                <a:solidFill>
                  <a:srgbClr val="C00000"/>
                </a:solidFill>
                <a:effectLst/>
                <a:latin typeface="American Typewriter" panose="02090604020004020304" pitchFamily="18" charset="77"/>
              </a:rPr>
              <a:t>Đứa trẻ hạnh phúc dùng tuổi thơ để ôm ấp cuộc đời,</a:t>
            </a:r>
          </a:p>
          <a:p>
            <a:pPr algn="r"/>
            <a:r>
              <a:rPr lang="vi-VN" sz="2800" i="0" dirty="0">
                <a:solidFill>
                  <a:srgbClr val="C00000"/>
                </a:solidFill>
                <a:effectLst/>
                <a:latin typeface="American Typewriter" panose="02090604020004020304" pitchFamily="18" charset="77"/>
              </a:rPr>
              <a:t>đứa trẻ bất hạnh dùng cả cuộc đời </a:t>
            </a:r>
          </a:p>
          <a:p>
            <a:pPr algn="r"/>
            <a:r>
              <a:rPr lang="vi-VN" sz="2800" i="0" dirty="0">
                <a:solidFill>
                  <a:srgbClr val="C00000"/>
                </a:solidFill>
                <a:effectLst/>
                <a:latin typeface="American Typewriter" panose="02090604020004020304" pitchFamily="18" charset="77"/>
              </a:rPr>
              <a:t>để chữa lành tuổi thơ.</a:t>
            </a:r>
          </a:p>
          <a:p>
            <a:pPr algn="r"/>
            <a:r>
              <a:rPr lang="vi-VN" sz="2800" dirty="0">
                <a:solidFill>
                  <a:srgbClr val="C00000"/>
                </a:solidFill>
                <a:latin typeface="American Typewriter" panose="02090604020004020304" pitchFamily="18" charset="77"/>
              </a:rPr>
              <a:t> </a:t>
            </a:r>
            <a:r>
              <a:rPr lang="vi-VN" sz="2800" dirty="0">
                <a:solidFill>
                  <a:srgbClr val="0432FF"/>
                </a:solidFill>
                <a:latin typeface="American Typewriter" panose="02090604020004020304" pitchFamily="18" charset="77"/>
              </a:rPr>
              <a:t>(Alfred Adler)</a:t>
            </a:r>
          </a:p>
        </p:txBody>
      </p:sp>
      <p:sp>
        <p:nvSpPr>
          <p:cNvPr id="5" name="TextBox 4">
            <a:extLst>
              <a:ext uri="{FF2B5EF4-FFF2-40B4-BE49-F238E27FC236}">
                <a16:creationId xmlns:a16="http://schemas.microsoft.com/office/drawing/2014/main" id="{11A3A6EC-7F7B-B73C-F8F3-34A4F884AA0B}"/>
              </a:ext>
            </a:extLst>
          </p:cNvPr>
          <p:cNvSpPr txBox="1"/>
          <p:nvPr/>
        </p:nvSpPr>
        <p:spPr>
          <a:xfrm>
            <a:off x="2349686" y="3033639"/>
            <a:ext cx="9255967" cy="523220"/>
          </a:xfrm>
          <a:prstGeom prst="rect">
            <a:avLst/>
          </a:prstGeom>
          <a:noFill/>
        </p:spPr>
        <p:txBody>
          <a:bodyPr wrap="square">
            <a:spAutoFit/>
          </a:bodyPr>
          <a:lstStyle/>
          <a:p>
            <a:pPr algn="r"/>
            <a:r>
              <a:rPr lang="vi-VN" sz="2800" i="0" dirty="0">
                <a:solidFill>
                  <a:srgbClr val="0432FF"/>
                </a:solidFill>
                <a:effectLst/>
                <a:latin typeface="American Typewriter" panose="02090604020004020304" pitchFamily="18" charset="77"/>
              </a:rPr>
              <a:t>TRÂN TRỌNG CẢM ƠN!</a:t>
            </a:r>
          </a:p>
        </p:txBody>
      </p:sp>
    </p:spTree>
    <p:extLst>
      <p:ext uri="{BB962C8B-B14F-4D97-AF65-F5344CB8AC3E}">
        <p14:creationId xmlns:p14="http://schemas.microsoft.com/office/powerpoint/2010/main" val="163165662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B9612-4D9C-063C-9D25-F8F4CEA1B54B}"/>
              </a:ext>
            </a:extLst>
          </p:cNvPr>
          <p:cNvSpPr>
            <a:spLocks noGrp="1"/>
          </p:cNvSpPr>
          <p:nvPr>
            <p:ph type="title"/>
          </p:nvPr>
        </p:nvSpPr>
        <p:spPr>
          <a:xfrm>
            <a:off x="1066800" y="240792"/>
            <a:ext cx="10058400" cy="1609344"/>
          </a:xfrm>
        </p:spPr>
        <p:txBody>
          <a:bodyPr>
            <a:normAutofit/>
          </a:bodyPr>
          <a:lstStyle/>
          <a:p>
            <a:pPr algn="ctr"/>
            <a:r>
              <a:rPr lang="en-VN" sz="2800" dirty="0">
                <a:solidFill>
                  <a:srgbClr val="C00000"/>
                </a:solidFill>
                <a:latin typeface="American Typewriter" panose="02090604020004020304" pitchFamily="18" charset="77"/>
              </a:rPr>
              <a:t>CÁC HOẠT ĐỘNG ĐỌC, VIẾT, NÓI VÀ NGHE </a:t>
            </a:r>
            <a:br>
              <a:rPr lang="en-VN" sz="2800" dirty="0">
                <a:solidFill>
                  <a:srgbClr val="C00000"/>
                </a:solidFill>
                <a:latin typeface="American Typewriter" panose="02090604020004020304" pitchFamily="18" charset="77"/>
              </a:rPr>
            </a:br>
            <a:r>
              <a:rPr lang="en-VN" sz="2800" dirty="0">
                <a:solidFill>
                  <a:srgbClr val="C00000"/>
                </a:solidFill>
                <a:latin typeface="American Typewriter" panose="02090604020004020304" pitchFamily="18" charset="77"/>
              </a:rPr>
              <a:t>ĐỀU CÓ THỂ TÍCH HỢP GIÁO DỤC QUYỀN CON NGƯỜI</a:t>
            </a:r>
            <a:br>
              <a:rPr lang="en-VN" sz="2800" dirty="0">
                <a:solidFill>
                  <a:srgbClr val="C00000"/>
                </a:solidFill>
                <a:latin typeface="American Typewriter" panose="02090604020004020304" pitchFamily="18" charset="77"/>
              </a:rPr>
            </a:br>
            <a:r>
              <a:rPr lang="en-VN" sz="2800" dirty="0">
                <a:solidFill>
                  <a:srgbClr val="C00000"/>
                </a:solidFill>
                <a:latin typeface="American Typewriter" panose="02090604020004020304" pitchFamily="18" charset="77"/>
              </a:rPr>
              <a:t>MỘT CÁCH HIỆU QUẢ</a:t>
            </a:r>
          </a:p>
        </p:txBody>
      </p:sp>
      <p:sp>
        <p:nvSpPr>
          <p:cNvPr id="3" name="Content Placeholder 2">
            <a:extLst>
              <a:ext uri="{FF2B5EF4-FFF2-40B4-BE49-F238E27FC236}">
                <a16:creationId xmlns:a16="http://schemas.microsoft.com/office/drawing/2014/main" id="{806BF8E7-7FAE-4E0A-63E0-AE8AA09C2C5F}"/>
              </a:ext>
            </a:extLst>
          </p:cNvPr>
          <p:cNvSpPr>
            <a:spLocks noGrp="1"/>
          </p:cNvSpPr>
          <p:nvPr>
            <p:ph idx="1"/>
          </p:nvPr>
        </p:nvSpPr>
        <p:spPr>
          <a:xfrm>
            <a:off x="228599" y="1971674"/>
            <a:ext cx="11758613" cy="4200525"/>
          </a:xfrm>
        </p:spPr>
        <p:txBody>
          <a:bodyPr/>
          <a:lstStyle/>
          <a:p>
            <a:r>
              <a:rPr lang="en-VN" dirty="0">
                <a:latin typeface="American Typewriter" panose="02090604020004020304" pitchFamily="18" charset="77"/>
              </a:rPr>
              <a:t>HOẠT ĐỘNG ĐỌC (phân tích trên YÊU CẦU CẦN ĐẠT về đọc ở lớp 4)</a:t>
            </a:r>
          </a:p>
          <a:p>
            <a:pPr marL="0" indent="0">
              <a:buNone/>
            </a:pPr>
            <a:endParaRPr lang="en-VN" dirty="0">
              <a:latin typeface="American Typewriter" panose="02090604020004020304" pitchFamily="18" charset="77"/>
            </a:endParaRPr>
          </a:p>
        </p:txBody>
      </p:sp>
      <p:graphicFrame>
        <p:nvGraphicFramePr>
          <p:cNvPr id="4" name="Table 3">
            <a:extLst>
              <a:ext uri="{FF2B5EF4-FFF2-40B4-BE49-F238E27FC236}">
                <a16:creationId xmlns:a16="http://schemas.microsoft.com/office/drawing/2014/main" id="{C6BFD47A-28C5-2088-D76F-9A0A76FD801B}"/>
              </a:ext>
            </a:extLst>
          </p:cNvPr>
          <p:cNvGraphicFramePr>
            <a:graphicFrameLocks noGrp="1"/>
          </p:cNvGraphicFramePr>
          <p:nvPr>
            <p:extLst>
              <p:ext uri="{D42A27DB-BD31-4B8C-83A1-F6EECF244321}">
                <p14:modId xmlns:p14="http://schemas.microsoft.com/office/powerpoint/2010/main" val="3679594225"/>
              </p:ext>
            </p:extLst>
          </p:nvPr>
        </p:nvGraphicFramePr>
        <p:xfrm>
          <a:off x="216692" y="2663952"/>
          <a:ext cx="11782425" cy="3535680"/>
        </p:xfrm>
        <a:graphic>
          <a:graphicData uri="http://schemas.openxmlformats.org/drawingml/2006/table">
            <a:tbl>
              <a:tblPr firstRow="1" bandRow="1">
                <a:tableStyleId>{5C22544A-7EE6-4342-B048-85BDC9FD1C3A}</a:tableStyleId>
              </a:tblPr>
              <a:tblGrid>
                <a:gridCol w="2081211">
                  <a:extLst>
                    <a:ext uri="{9D8B030D-6E8A-4147-A177-3AD203B41FA5}">
                      <a16:colId xmlns:a16="http://schemas.microsoft.com/office/drawing/2014/main" val="106187854"/>
                    </a:ext>
                  </a:extLst>
                </a:gridCol>
                <a:gridCol w="8258175">
                  <a:extLst>
                    <a:ext uri="{9D8B030D-6E8A-4147-A177-3AD203B41FA5}">
                      <a16:colId xmlns:a16="http://schemas.microsoft.com/office/drawing/2014/main" val="315872653"/>
                    </a:ext>
                  </a:extLst>
                </a:gridCol>
                <a:gridCol w="1443039">
                  <a:extLst>
                    <a:ext uri="{9D8B030D-6E8A-4147-A177-3AD203B41FA5}">
                      <a16:colId xmlns:a16="http://schemas.microsoft.com/office/drawing/2014/main" val="2434704057"/>
                    </a:ext>
                  </a:extLst>
                </a:gridCol>
              </a:tblGrid>
              <a:tr h="466197">
                <a:tc>
                  <a:txBody>
                    <a:bodyPr/>
                    <a:lstStyle/>
                    <a:p>
                      <a:pPr algn="ctr"/>
                      <a:r>
                        <a:rPr lang="en-VN" sz="2000" dirty="0">
                          <a:latin typeface="American Typewriter" panose="02090604020004020304" pitchFamily="18" charset="77"/>
                        </a:rPr>
                        <a:t>Yêu cầu cần đạt</a:t>
                      </a:r>
                    </a:p>
                  </a:txBody>
                  <a:tcPr/>
                </a:tc>
                <a:tc>
                  <a:txBody>
                    <a:bodyPr/>
                    <a:lstStyle/>
                    <a:p>
                      <a:pPr algn="ctr"/>
                      <a:r>
                        <a:rPr lang="en-VN" sz="2000" dirty="0">
                          <a:latin typeface="American Typewriter" panose="02090604020004020304" pitchFamily="18" charset="77"/>
                        </a:rPr>
                        <a:t>Gợi ý nội dung tích hợp Quyền con người</a:t>
                      </a:r>
                    </a:p>
                  </a:txBody>
                  <a:tcPr/>
                </a:tc>
                <a:tc>
                  <a:txBody>
                    <a:bodyPr/>
                    <a:lstStyle/>
                    <a:p>
                      <a:pPr algn="ctr"/>
                      <a:r>
                        <a:rPr lang="en-VN" sz="2000" dirty="0">
                          <a:latin typeface="American Typewriter" panose="02090604020004020304" pitchFamily="18" charset="77"/>
                        </a:rPr>
                        <a:t>Mức độ TH</a:t>
                      </a:r>
                    </a:p>
                  </a:txBody>
                  <a:tcPr/>
                </a:tc>
                <a:extLst>
                  <a:ext uri="{0D108BD9-81ED-4DB2-BD59-A6C34878D82A}">
                    <a16:rowId xmlns:a16="http://schemas.microsoft.com/office/drawing/2014/main" val="1738406136"/>
                  </a:ext>
                </a:extLst>
              </a:tr>
              <a:tr h="1783292">
                <a:tc>
                  <a:txBody>
                    <a:bodyPr/>
                    <a:lstStyle/>
                    <a:p>
                      <a:pPr algn="ctr"/>
                      <a:r>
                        <a:rPr lang="en-US" sz="2000" kern="1200" dirty="0" err="1">
                          <a:solidFill>
                            <a:schemeClr val="dk1"/>
                          </a:solidFill>
                          <a:effectLst/>
                          <a:latin typeface="American Typewriter" panose="02090604020004020304" pitchFamily="18" charset="77"/>
                          <a:ea typeface="+mn-ea"/>
                          <a:cs typeface="+mn-cs"/>
                        </a:rPr>
                        <a:t>Đọc</a:t>
                      </a:r>
                      <a:r>
                        <a:rPr lang="en-US" sz="2000" kern="1200" dirty="0">
                          <a:solidFill>
                            <a:schemeClr val="dk1"/>
                          </a:solidFill>
                          <a:effectLst/>
                          <a:latin typeface="American Typewriter" panose="02090604020004020304" pitchFamily="18" charset="77"/>
                          <a:ea typeface="+mn-ea"/>
                          <a:cs typeface="+mn-cs"/>
                        </a:rPr>
                        <a:t> </a:t>
                      </a:r>
                      <a:r>
                        <a:rPr lang="en-US" sz="2000" kern="1200" dirty="0" err="1">
                          <a:solidFill>
                            <a:schemeClr val="dk1"/>
                          </a:solidFill>
                          <a:effectLst/>
                          <a:latin typeface="American Typewriter" panose="02090604020004020304" pitchFamily="18" charset="77"/>
                          <a:ea typeface="+mn-ea"/>
                          <a:cs typeface="+mn-cs"/>
                        </a:rPr>
                        <a:t>hiểu</a:t>
                      </a:r>
                      <a:r>
                        <a:rPr lang="en-US" sz="2000" kern="1200" dirty="0">
                          <a:solidFill>
                            <a:schemeClr val="dk1"/>
                          </a:solidFill>
                          <a:effectLst/>
                          <a:latin typeface="American Typewriter" panose="02090604020004020304" pitchFamily="18" charset="77"/>
                          <a:ea typeface="+mn-ea"/>
                          <a:cs typeface="+mn-cs"/>
                        </a:rPr>
                        <a:t> (</a:t>
                      </a:r>
                      <a:r>
                        <a:rPr lang="en-US" sz="2000" kern="1200" dirty="0" err="1">
                          <a:solidFill>
                            <a:schemeClr val="dk1"/>
                          </a:solidFill>
                          <a:effectLst/>
                          <a:latin typeface="American Typewriter" panose="02090604020004020304" pitchFamily="18" charset="77"/>
                          <a:ea typeface="+mn-ea"/>
                          <a:cs typeface="+mn-cs"/>
                        </a:rPr>
                        <a:t>văn</a:t>
                      </a:r>
                      <a:r>
                        <a:rPr lang="en-US" sz="2000" kern="1200" dirty="0">
                          <a:solidFill>
                            <a:schemeClr val="dk1"/>
                          </a:solidFill>
                          <a:effectLst/>
                          <a:latin typeface="American Typewriter" panose="02090604020004020304" pitchFamily="18" charset="77"/>
                          <a:ea typeface="+mn-ea"/>
                          <a:cs typeface="+mn-cs"/>
                        </a:rPr>
                        <a:t> </a:t>
                      </a:r>
                      <a:r>
                        <a:rPr lang="en-US" sz="2000" kern="1200" dirty="0" err="1">
                          <a:solidFill>
                            <a:schemeClr val="dk1"/>
                          </a:solidFill>
                          <a:effectLst/>
                          <a:latin typeface="American Typewriter" panose="02090604020004020304" pitchFamily="18" charset="77"/>
                          <a:ea typeface="+mn-ea"/>
                          <a:cs typeface="+mn-cs"/>
                        </a:rPr>
                        <a:t>bản</a:t>
                      </a:r>
                      <a:r>
                        <a:rPr lang="en-US" sz="2000" kern="1200" dirty="0">
                          <a:solidFill>
                            <a:schemeClr val="dk1"/>
                          </a:solidFill>
                          <a:effectLst/>
                          <a:latin typeface="American Typewriter" panose="02090604020004020304" pitchFamily="18" charset="77"/>
                          <a:ea typeface="+mn-ea"/>
                          <a:cs typeface="+mn-cs"/>
                        </a:rPr>
                        <a:t> </a:t>
                      </a:r>
                      <a:r>
                        <a:rPr lang="en-US" sz="2000" kern="1200" dirty="0" err="1">
                          <a:solidFill>
                            <a:schemeClr val="dk1"/>
                          </a:solidFill>
                          <a:effectLst/>
                          <a:latin typeface="American Typewriter" panose="02090604020004020304" pitchFamily="18" charset="77"/>
                          <a:ea typeface="+mn-ea"/>
                          <a:cs typeface="+mn-cs"/>
                        </a:rPr>
                        <a:t>văn</a:t>
                      </a:r>
                      <a:r>
                        <a:rPr lang="en-US" sz="2000" kern="1200" dirty="0">
                          <a:solidFill>
                            <a:schemeClr val="dk1"/>
                          </a:solidFill>
                          <a:effectLst/>
                          <a:latin typeface="American Typewriter" panose="02090604020004020304" pitchFamily="18" charset="77"/>
                          <a:ea typeface="+mn-ea"/>
                          <a:cs typeface="+mn-cs"/>
                        </a:rPr>
                        <a:t> </a:t>
                      </a:r>
                      <a:r>
                        <a:rPr lang="en-US" sz="2000" kern="1200" dirty="0" err="1">
                          <a:solidFill>
                            <a:schemeClr val="dk1"/>
                          </a:solidFill>
                          <a:effectLst/>
                          <a:latin typeface="American Typewriter" panose="02090604020004020304" pitchFamily="18" charset="77"/>
                          <a:ea typeface="+mn-ea"/>
                          <a:cs typeface="+mn-cs"/>
                        </a:rPr>
                        <a:t>học</a:t>
                      </a:r>
                      <a:r>
                        <a:rPr lang="en-US" sz="2000" kern="1200" dirty="0">
                          <a:solidFill>
                            <a:schemeClr val="dk1"/>
                          </a:solidFill>
                          <a:effectLst/>
                          <a:latin typeface="American Typewriter" panose="02090604020004020304" pitchFamily="18" charset="77"/>
                          <a:ea typeface="+mn-ea"/>
                          <a:cs typeface="+mn-cs"/>
                        </a:rPr>
                        <a:t> </a:t>
                      </a:r>
                      <a:r>
                        <a:rPr lang="en-US" sz="2000" kern="1200" dirty="0" err="1">
                          <a:solidFill>
                            <a:schemeClr val="dk1"/>
                          </a:solidFill>
                          <a:effectLst/>
                          <a:latin typeface="American Typewriter" panose="02090604020004020304" pitchFamily="18" charset="77"/>
                          <a:ea typeface="+mn-ea"/>
                          <a:cs typeface="+mn-cs"/>
                        </a:rPr>
                        <a:t>và</a:t>
                      </a:r>
                      <a:r>
                        <a:rPr lang="en-US" sz="2000" kern="1200" dirty="0">
                          <a:solidFill>
                            <a:schemeClr val="dk1"/>
                          </a:solidFill>
                          <a:effectLst/>
                          <a:latin typeface="American Typewriter" panose="02090604020004020304" pitchFamily="18" charset="77"/>
                          <a:ea typeface="+mn-ea"/>
                          <a:cs typeface="+mn-cs"/>
                        </a:rPr>
                        <a:t> </a:t>
                      </a:r>
                      <a:r>
                        <a:rPr lang="en-US" sz="2000" kern="1200" dirty="0" err="1">
                          <a:solidFill>
                            <a:schemeClr val="dk1"/>
                          </a:solidFill>
                          <a:effectLst/>
                          <a:latin typeface="American Typewriter" panose="02090604020004020304" pitchFamily="18" charset="77"/>
                          <a:ea typeface="+mn-ea"/>
                          <a:cs typeface="+mn-cs"/>
                        </a:rPr>
                        <a:t>văn</a:t>
                      </a:r>
                      <a:r>
                        <a:rPr lang="en-US" sz="2000" kern="1200" dirty="0">
                          <a:solidFill>
                            <a:schemeClr val="dk1"/>
                          </a:solidFill>
                          <a:effectLst/>
                          <a:latin typeface="American Typewriter" panose="02090604020004020304" pitchFamily="18" charset="77"/>
                          <a:ea typeface="+mn-ea"/>
                          <a:cs typeface="+mn-cs"/>
                        </a:rPr>
                        <a:t> </a:t>
                      </a:r>
                      <a:r>
                        <a:rPr lang="en-US" sz="2000" kern="1200" dirty="0" err="1">
                          <a:solidFill>
                            <a:schemeClr val="dk1"/>
                          </a:solidFill>
                          <a:effectLst/>
                          <a:latin typeface="American Typewriter" panose="02090604020004020304" pitchFamily="18" charset="77"/>
                          <a:ea typeface="+mn-ea"/>
                          <a:cs typeface="+mn-cs"/>
                        </a:rPr>
                        <a:t>bản</a:t>
                      </a:r>
                      <a:r>
                        <a:rPr lang="en-US" sz="2000" kern="1200" dirty="0">
                          <a:solidFill>
                            <a:schemeClr val="dk1"/>
                          </a:solidFill>
                          <a:effectLst/>
                          <a:latin typeface="American Typewriter" panose="02090604020004020304" pitchFamily="18" charset="77"/>
                          <a:ea typeface="+mn-ea"/>
                          <a:cs typeface="+mn-cs"/>
                        </a:rPr>
                        <a:t> </a:t>
                      </a:r>
                      <a:r>
                        <a:rPr lang="en-US" sz="2000" kern="1200" dirty="0" err="1">
                          <a:solidFill>
                            <a:schemeClr val="dk1"/>
                          </a:solidFill>
                          <a:effectLst/>
                          <a:latin typeface="American Typewriter" panose="02090604020004020304" pitchFamily="18" charset="77"/>
                          <a:ea typeface="+mn-ea"/>
                          <a:cs typeface="+mn-cs"/>
                        </a:rPr>
                        <a:t>thông</a:t>
                      </a:r>
                      <a:r>
                        <a:rPr lang="en-US" sz="2000" kern="1200" dirty="0">
                          <a:solidFill>
                            <a:schemeClr val="dk1"/>
                          </a:solidFill>
                          <a:effectLst/>
                          <a:latin typeface="American Typewriter" panose="02090604020004020304" pitchFamily="18" charset="77"/>
                          <a:ea typeface="+mn-ea"/>
                          <a:cs typeface="+mn-cs"/>
                        </a:rPr>
                        <a:t> tin) </a:t>
                      </a:r>
                      <a:r>
                        <a:rPr lang="en-US" sz="2000" kern="1200" dirty="0" err="1">
                          <a:solidFill>
                            <a:schemeClr val="dk1"/>
                          </a:solidFill>
                          <a:effectLst/>
                          <a:latin typeface="American Typewriter" panose="02090604020004020304" pitchFamily="18" charset="77"/>
                          <a:ea typeface="+mn-ea"/>
                          <a:cs typeface="+mn-cs"/>
                        </a:rPr>
                        <a:t>phù</a:t>
                      </a:r>
                      <a:r>
                        <a:rPr lang="en-US" sz="2000" kern="1200" dirty="0">
                          <a:solidFill>
                            <a:schemeClr val="dk1"/>
                          </a:solidFill>
                          <a:effectLst/>
                          <a:latin typeface="American Typewriter" panose="02090604020004020304" pitchFamily="18" charset="77"/>
                          <a:ea typeface="+mn-ea"/>
                          <a:cs typeface="+mn-cs"/>
                        </a:rPr>
                        <a:t> </a:t>
                      </a:r>
                      <a:r>
                        <a:rPr lang="en-US" sz="2000" kern="1200" dirty="0" err="1">
                          <a:solidFill>
                            <a:schemeClr val="dk1"/>
                          </a:solidFill>
                          <a:effectLst/>
                          <a:latin typeface="American Typewriter" panose="02090604020004020304" pitchFamily="18" charset="77"/>
                          <a:ea typeface="+mn-ea"/>
                          <a:cs typeface="+mn-cs"/>
                        </a:rPr>
                        <a:t>hợp</a:t>
                      </a:r>
                      <a:r>
                        <a:rPr lang="en-US" sz="2000" kern="1200" dirty="0">
                          <a:solidFill>
                            <a:schemeClr val="dk1"/>
                          </a:solidFill>
                          <a:effectLst/>
                          <a:latin typeface="American Typewriter" panose="02090604020004020304" pitchFamily="18" charset="77"/>
                          <a:ea typeface="+mn-ea"/>
                          <a:cs typeface="+mn-cs"/>
                        </a:rPr>
                        <a:t> </a:t>
                      </a:r>
                      <a:r>
                        <a:rPr lang="en-US" sz="2000" kern="1200" dirty="0" err="1">
                          <a:solidFill>
                            <a:schemeClr val="dk1"/>
                          </a:solidFill>
                          <a:effectLst/>
                          <a:latin typeface="American Typewriter" panose="02090604020004020304" pitchFamily="18" charset="77"/>
                          <a:ea typeface="+mn-ea"/>
                          <a:cs typeface="+mn-cs"/>
                        </a:rPr>
                        <a:t>với</a:t>
                      </a:r>
                      <a:r>
                        <a:rPr lang="en-US" sz="2000" kern="1200" dirty="0">
                          <a:solidFill>
                            <a:schemeClr val="dk1"/>
                          </a:solidFill>
                          <a:effectLst/>
                          <a:latin typeface="American Typewriter" panose="02090604020004020304" pitchFamily="18" charset="77"/>
                          <a:ea typeface="+mn-ea"/>
                          <a:cs typeface="+mn-cs"/>
                        </a:rPr>
                        <a:t> </a:t>
                      </a:r>
                      <a:r>
                        <a:rPr lang="en-US" sz="2000" kern="1200" dirty="0" err="1">
                          <a:solidFill>
                            <a:schemeClr val="dk1"/>
                          </a:solidFill>
                          <a:effectLst/>
                          <a:latin typeface="American Typewriter" panose="02090604020004020304" pitchFamily="18" charset="77"/>
                          <a:ea typeface="+mn-ea"/>
                          <a:cs typeface="+mn-cs"/>
                        </a:rPr>
                        <a:t>lớp</a:t>
                      </a:r>
                      <a:r>
                        <a:rPr lang="en-US" sz="2000" kern="1200" dirty="0">
                          <a:solidFill>
                            <a:schemeClr val="dk1"/>
                          </a:solidFill>
                          <a:effectLst/>
                          <a:latin typeface="American Typewriter" panose="02090604020004020304" pitchFamily="18" charset="77"/>
                          <a:ea typeface="+mn-ea"/>
                          <a:cs typeface="+mn-cs"/>
                        </a:rPr>
                        <a:t> 4</a:t>
                      </a:r>
                      <a:r>
                        <a:rPr lang="en-VN" sz="2000" dirty="0">
                          <a:effectLst/>
                          <a:latin typeface="American Typewriter" panose="02090604020004020304" pitchFamily="18" charset="77"/>
                        </a:rPr>
                        <a:t> </a:t>
                      </a:r>
                      <a:endParaRPr lang="en-VN" sz="2000" dirty="0">
                        <a:latin typeface="American Typewriter" panose="02090604020004020304" pitchFamily="18" charset="77"/>
                      </a:endParaRPr>
                    </a:p>
                  </a:txBody>
                  <a:tcPr/>
                </a:tc>
                <a:tc>
                  <a:txBody>
                    <a:bodyPr/>
                    <a:lstStyle/>
                    <a:p>
                      <a:r>
                        <a:rPr lang="en-US" sz="2000" kern="1200" dirty="0">
                          <a:solidFill>
                            <a:schemeClr val="dk1"/>
                          </a:solidFill>
                          <a:effectLst/>
                          <a:latin typeface="American Typewriter" panose="02090604020004020304" pitchFamily="18" charset="77"/>
                          <a:ea typeface="+mn-ea"/>
                          <a:cs typeface="+mn-cs"/>
                        </a:rPr>
                        <a:t>- </a:t>
                      </a:r>
                      <a:r>
                        <a:rPr lang="en-US" sz="2000" kern="1200" dirty="0" err="1">
                          <a:solidFill>
                            <a:schemeClr val="dk1"/>
                          </a:solidFill>
                          <a:effectLst/>
                          <a:latin typeface="American Typewriter" panose="02090604020004020304" pitchFamily="18" charset="77"/>
                          <a:ea typeface="+mn-ea"/>
                          <a:cs typeface="+mn-cs"/>
                        </a:rPr>
                        <a:t>Quyền</a:t>
                      </a:r>
                      <a:r>
                        <a:rPr lang="en-US" sz="2000" kern="1200" dirty="0">
                          <a:solidFill>
                            <a:schemeClr val="dk1"/>
                          </a:solidFill>
                          <a:effectLst/>
                          <a:latin typeface="American Typewriter" panose="02090604020004020304" pitchFamily="18" charset="77"/>
                          <a:ea typeface="+mn-ea"/>
                          <a:cs typeface="+mn-cs"/>
                        </a:rPr>
                        <a:t> </a:t>
                      </a:r>
                      <a:r>
                        <a:rPr lang="en-US" sz="2000" kern="1200" dirty="0" err="1">
                          <a:solidFill>
                            <a:schemeClr val="dk1"/>
                          </a:solidFill>
                          <a:effectLst/>
                          <a:latin typeface="American Typewriter" panose="02090604020004020304" pitchFamily="18" charset="77"/>
                          <a:ea typeface="+mn-ea"/>
                          <a:cs typeface="+mn-cs"/>
                        </a:rPr>
                        <a:t>được</a:t>
                      </a:r>
                      <a:r>
                        <a:rPr lang="en-US" sz="2000" kern="1200" dirty="0">
                          <a:solidFill>
                            <a:schemeClr val="dk1"/>
                          </a:solidFill>
                          <a:effectLst/>
                          <a:latin typeface="American Typewriter" panose="02090604020004020304" pitchFamily="18" charset="77"/>
                          <a:ea typeface="+mn-ea"/>
                          <a:cs typeface="+mn-cs"/>
                        </a:rPr>
                        <a:t> </a:t>
                      </a:r>
                      <a:r>
                        <a:rPr lang="en-US" sz="2000" kern="1200" dirty="0" err="1">
                          <a:solidFill>
                            <a:schemeClr val="dk1"/>
                          </a:solidFill>
                          <a:effectLst/>
                          <a:latin typeface="American Typewriter" panose="02090604020004020304" pitchFamily="18" charset="77"/>
                          <a:ea typeface="+mn-ea"/>
                          <a:cs typeface="+mn-cs"/>
                        </a:rPr>
                        <a:t>chăm</a:t>
                      </a:r>
                      <a:r>
                        <a:rPr lang="en-US" sz="2000" kern="1200" dirty="0">
                          <a:solidFill>
                            <a:schemeClr val="dk1"/>
                          </a:solidFill>
                          <a:effectLst/>
                          <a:latin typeface="American Typewriter" panose="02090604020004020304" pitchFamily="18" charset="77"/>
                          <a:ea typeface="+mn-ea"/>
                          <a:cs typeface="+mn-cs"/>
                        </a:rPr>
                        <a:t> </a:t>
                      </a:r>
                      <a:r>
                        <a:rPr lang="en-US" sz="2000" kern="1200" dirty="0" err="1">
                          <a:solidFill>
                            <a:schemeClr val="dk1"/>
                          </a:solidFill>
                          <a:effectLst/>
                          <a:latin typeface="American Typewriter" panose="02090604020004020304" pitchFamily="18" charset="77"/>
                          <a:ea typeface="+mn-ea"/>
                          <a:cs typeface="+mn-cs"/>
                        </a:rPr>
                        <a:t>sóc</a:t>
                      </a:r>
                      <a:r>
                        <a:rPr lang="en-US" sz="2000" kern="1200" dirty="0">
                          <a:solidFill>
                            <a:schemeClr val="dk1"/>
                          </a:solidFill>
                          <a:effectLst/>
                          <a:latin typeface="American Typewriter" panose="02090604020004020304" pitchFamily="18" charset="77"/>
                          <a:ea typeface="+mn-ea"/>
                          <a:cs typeface="+mn-cs"/>
                        </a:rPr>
                        <a:t>, </a:t>
                      </a:r>
                      <a:r>
                        <a:rPr lang="en-US" sz="2000" kern="1200" dirty="0" err="1">
                          <a:solidFill>
                            <a:schemeClr val="dk1"/>
                          </a:solidFill>
                          <a:effectLst/>
                          <a:latin typeface="American Typewriter" panose="02090604020004020304" pitchFamily="18" charset="77"/>
                          <a:ea typeface="+mn-ea"/>
                          <a:cs typeface="+mn-cs"/>
                        </a:rPr>
                        <a:t>nuôi</a:t>
                      </a:r>
                      <a:r>
                        <a:rPr lang="en-US" sz="2000" kern="1200" dirty="0">
                          <a:solidFill>
                            <a:schemeClr val="dk1"/>
                          </a:solidFill>
                          <a:effectLst/>
                          <a:latin typeface="American Typewriter" panose="02090604020004020304" pitchFamily="18" charset="77"/>
                          <a:ea typeface="+mn-ea"/>
                          <a:cs typeface="+mn-cs"/>
                        </a:rPr>
                        <a:t> </a:t>
                      </a:r>
                      <a:r>
                        <a:rPr lang="en-US" sz="2000" kern="1200" dirty="0" err="1">
                          <a:solidFill>
                            <a:schemeClr val="dk1"/>
                          </a:solidFill>
                          <a:effectLst/>
                          <a:latin typeface="American Typewriter" panose="02090604020004020304" pitchFamily="18" charset="77"/>
                          <a:ea typeface="+mn-ea"/>
                          <a:cs typeface="+mn-cs"/>
                        </a:rPr>
                        <a:t>dưỡng</a:t>
                      </a:r>
                      <a:r>
                        <a:rPr lang="en-US" sz="2000" kern="1200" dirty="0">
                          <a:solidFill>
                            <a:schemeClr val="dk1"/>
                          </a:solidFill>
                          <a:effectLst/>
                          <a:latin typeface="American Typewriter" panose="02090604020004020304" pitchFamily="18" charset="77"/>
                          <a:ea typeface="+mn-ea"/>
                          <a:cs typeface="+mn-cs"/>
                        </a:rPr>
                        <a:t> </a:t>
                      </a:r>
                      <a:r>
                        <a:rPr lang="en-US" sz="2000" kern="1200" dirty="0" err="1">
                          <a:solidFill>
                            <a:schemeClr val="dk1"/>
                          </a:solidFill>
                          <a:effectLst/>
                          <a:latin typeface="American Typewriter" panose="02090604020004020304" pitchFamily="18" charset="77"/>
                          <a:ea typeface="+mn-ea"/>
                          <a:cs typeface="+mn-cs"/>
                        </a:rPr>
                        <a:t>để</a:t>
                      </a:r>
                      <a:r>
                        <a:rPr lang="en-US" sz="2000" kern="1200" dirty="0">
                          <a:solidFill>
                            <a:schemeClr val="dk1"/>
                          </a:solidFill>
                          <a:effectLst/>
                          <a:latin typeface="American Typewriter" panose="02090604020004020304" pitchFamily="18" charset="77"/>
                          <a:ea typeface="+mn-ea"/>
                          <a:cs typeface="+mn-cs"/>
                        </a:rPr>
                        <a:t> </a:t>
                      </a:r>
                      <a:r>
                        <a:rPr lang="en-US" sz="2000" kern="1200" dirty="0" err="1">
                          <a:solidFill>
                            <a:schemeClr val="dk1"/>
                          </a:solidFill>
                          <a:effectLst/>
                          <a:latin typeface="American Typewriter" panose="02090604020004020304" pitchFamily="18" charset="77"/>
                          <a:ea typeface="+mn-ea"/>
                          <a:cs typeface="+mn-cs"/>
                        </a:rPr>
                        <a:t>phát</a:t>
                      </a:r>
                      <a:r>
                        <a:rPr lang="en-US" sz="2000" kern="1200" dirty="0">
                          <a:solidFill>
                            <a:schemeClr val="dk1"/>
                          </a:solidFill>
                          <a:effectLst/>
                          <a:latin typeface="American Typewriter" panose="02090604020004020304" pitchFamily="18" charset="77"/>
                          <a:ea typeface="+mn-ea"/>
                          <a:cs typeface="+mn-cs"/>
                        </a:rPr>
                        <a:t> </a:t>
                      </a:r>
                      <a:r>
                        <a:rPr lang="en-US" sz="2000" kern="1200" dirty="0" err="1">
                          <a:solidFill>
                            <a:schemeClr val="dk1"/>
                          </a:solidFill>
                          <a:effectLst/>
                          <a:latin typeface="American Typewriter" panose="02090604020004020304" pitchFamily="18" charset="77"/>
                          <a:ea typeface="+mn-ea"/>
                          <a:cs typeface="+mn-cs"/>
                        </a:rPr>
                        <a:t>triển</a:t>
                      </a:r>
                      <a:r>
                        <a:rPr lang="en-US" sz="2000" kern="1200" dirty="0">
                          <a:solidFill>
                            <a:schemeClr val="dk1"/>
                          </a:solidFill>
                          <a:effectLst/>
                          <a:latin typeface="American Typewriter" panose="02090604020004020304" pitchFamily="18" charset="77"/>
                          <a:ea typeface="+mn-ea"/>
                          <a:cs typeface="+mn-cs"/>
                        </a:rPr>
                        <a:t> </a:t>
                      </a:r>
                      <a:r>
                        <a:rPr lang="en-US" sz="2000" kern="1200" dirty="0" err="1">
                          <a:solidFill>
                            <a:schemeClr val="dk1"/>
                          </a:solidFill>
                          <a:effectLst/>
                          <a:latin typeface="American Typewriter" panose="02090604020004020304" pitchFamily="18" charset="77"/>
                          <a:ea typeface="+mn-ea"/>
                          <a:cs typeface="+mn-cs"/>
                        </a:rPr>
                        <a:t>toàn</a:t>
                      </a:r>
                      <a:r>
                        <a:rPr lang="en-US" sz="2000" kern="1200" dirty="0">
                          <a:solidFill>
                            <a:schemeClr val="dk1"/>
                          </a:solidFill>
                          <a:effectLst/>
                          <a:latin typeface="American Typewriter" panose="02090604020004020304" pitchFamily="18" charset="77"/>
                          <a:ea typeface="+mn-ea"/>
                          <a:cs typeface="+mn-cs"/>
                        </a:rPr>
                        <a:t> </a:t>
                      </a:r>
                      <a:r>
                        <a:rPr lang="en-US" sz="2000" kern="1200" dirty="0" err="1">
                          <a:solidFill>
                            <a:schemeClr val="dk1"/>
                          </a:solidFill>
                          <a:effectLst/>
                          <a:latin typeface="American Typewriter" panose="02090604020004020304" pitchFamily="18" charset="77"/>
                          <a:ea typeface="+mn-ea"/>
                          <a:cs typeface="+mn-cs"/>
                        </a:rPr>
                        <a:t>diện</a:t>
                      </a:r>
                      <a:r>
                        <a:rPr lang="en-US" sz="2000" kern="1200" dirty="0">
                          <a:solidFill>
                            <a:schemeClr val="dk1"/>
                          </a:solidFill>
                          <a:effectLst/>
                          <a:latin typeface="American Typewriter" panose="02090604020004020304" pitchFamily="18" charset="77"/>
                          <a:ea typeface="+mn-ea"/>
                          <a:cs typeface="+mn-cs"/>
                        </a:rPr>
                        <a:t>.</a:t>
                      </a:r>
                      <a:endParaRPr lang="en-VN" sz="2000" kern="1200" dirty="0">
                        <a:solidFill>
                          <a:schemeClr val="dk1"/>
                        </a:solidFill>
                        <a:effectLst/>
                        <a:latin typeface="American Typewriter" panose="02090604020004020304" pitchFamily="18" charset="77"/>
                        <a:ea typeface="+mn-ea"/>
                        <a:cs typeface="+mn-cs"/>
                      </a:endParaRPr>
                    </a:p>
                    <a:p>
                      <a:r>
                        <a:rPr lang="en-US" sz="2000" kern="1200" dirty="0">
                          <a:solidFill>
                            <a:schemeClr val="dk1"/>
                          </a:solidFill>
                          <a:effectLst/>
                          <a:latin typeface="American Typewriter" panose="02090604020004020304" pitchFamily="18" charset="77"/>
                          <a:ea typeface="+mn-ea"/>
                          <a:cs typeface="+mn-cs"/>
                        </a:rPr>
                        <a:t>- </a:t>
                      </a:r>
                      <a:r>
                        <a:rPr lang="en-US" sz="2000" kern="1200" dirty="0" err="1">
                          <a:solidFill>
                            <a:schemeClr val="dk1"/>
                          </a:solidFill>
                          <a:effectLst/>
                          <a:latin typeface="American Typewriter" panose="02090604020004020304" pitchFamily="18" charset="77"/>
                          <a:ea typeface="+mn-ea"/>
                          <a:cs typeface="+mn-cs"/>
                        </a:rPr>
                        <a:t>Quyền</a:t>
                      </a:r>
                      <a:r>
                        <a:rPr lang="en-US" sz="2000" kern="1200" dirty="0">
                          <a:solidFill>
                            <a:schemeClr val="dk1"/>
                          </a:solidFill>
                          <a:effectLst/>
                          <a:latin typeface="American Typewriter" panose="02090604020004020304" pitchFamily="18" charset="77"/>
                          <a:ea typeface="+mn-ea"/>
                          <a:cs typeface="+mn-cs"/>
                        </a:rPr>
                        <a:t> </a:t>
                      </a:r>
                      <a:r>
                        <a:rPr lang="en-US" sz="2000" kern="1200" dirty="0" err="1">
                          <a:solidFill>
                            <a:schemeClr val="dk1"/>
                          </a:solidFill>
                          <a:effectLst/>
                          <a:latin typeface="American Typewriter" panose="02090604020004020304" pitchFamily="18" charset="77"/>
                          <a:ea typeface="+mn-ea"/>
                          <a:cs typeface="+mn-cs"/>
                        </a:rPr>
                        <a:t>được</a:t>
                      </a:r>
                      <a:r>
                        <a:rPr lang="en-US" sz="2000" kern="1200" dirty="0">
                          <a:solidFill>
                            <a:schemeClr val="dk1"/>
                          </a:solidFill>
                          <a:effectLst/>
                          <a:latin typeface="American Typewriter" panose="02090604020004020304" pitchFamily="18" charset="77"/>
                          <a:ea typeface="+mn-ea"/>
                          <a:cs typeface="+mn-cs"/>
                        </a:rPr>
                        <a:t> </a:t>
                      </a:r>
                      <a:r>
                        <a:rPr lang="en-US" sz="2000" kern="1200" dirty="0" err="1">
                          <a:solidFill>
                            <a:schemeClr val="dk1"/>
                          </a:solidFill>
                          <a:effectLst/>
                          <a:latin typeface="American Typewriter" panose="02090604020004020304" pitchFamily="18" charset="77"/>
                          <a:ea typeface="+mn-ea"/>
                          <a:cs typeface="+mn-cs"/>
                        </a:rPr>
                        <a:t>giáo</a:t>
                      </a:r>
                      <a:r>
                        <a:rPr lang="en-US" sz="2000" kern="1200" dirty="0">
                          <a:solidFill>
                            <a:schemeClr val="dk1"/>
                          </a:solidFill>
                          <a:effectLst/>
                          <a:latin typeface="American Typewriter" panose="02090604020004020304" pitchFamily="18" charset="77"/>
                          <a:ea typeface="+mn-ea"/>
                          <a:cs typeface="+mn-cs"/>
                        </a:rPr>
                        <a:t> </a:t>
                      </a:r>
                      <a:r>
                        <a:rPr lang="en-US" sz="2000" kern="1200" dirty="0" err="1">
                          <a:solidFill>
                            <a:schemeClr val="dk1"/>
                          </a:solidFill>
                          <a:effectLst/>
                          <a:latin typeface="American Typewriter" panose="02090604020004020304" pitchFamily="18" charset="77"/>
                          <a:ea typeface="+mn-ea"/>
                          <a:cs typeface="+mn-cs"/>
                        </a:rPr>
                        <a:t>dục</a:t>
                      </a:r>
                      <a:r>
                        <a:rPr lang="en-US" sz="2000" kern="1200" dirty="0">
                          <a:solidFill>
                            <a:schemeClr val="dk1"/>
                          </a:solidFill>
                          <a:effectLst/>
                          <a:latin typeface="American Typewriter" panose="02090604020004020304" pitchFamily="18" charset="77"/>
                          <a:ea typeface="+mn-ea"/>
                          <a:cs typeface="+mn-cs"/>
                        </a:rPr>
                        <a:t>, </a:t>
                      </a:r>
                      <a:r>
                        <a:rPr lang="en-US" sz="2000" kern="1200" dirty="0" err="1">
                          <a:solidFill>
                            <a:schemeClr val="dk1"/>
                          </a:solidFill>
                          <a:effectLst/>
                          <a:latin typeface="American Typewriter" panose="02090604020004020304" pitchFamily="18" charset="77"/>
                          <a:ea typeface="+mn-ea"/>
                          <a:cs typeface="+mn-cs"/>
                        </a:rPr>
                        <a:t>học</a:t>
                      </a:r>
                      <a:r>
                        <a:rPr lang="en-US" sz="2000" kern="1200" dirty="0">
                          <a:solidFill>
                            <a:schemeClr val="dk1"/>
                          </a:solidFill>
                          <a:effectLst/>
                          <a:latin typeface="American Typewriter" panose="02090604020004020304" pitchFamily="18" charset="77"/>
                          <a:ea typeface="+mn-ea"/>
                          <a:cs typeface="+mn-cs"/>
                        </a:rPr>
                        <a:t> </a:t>
                      </a:r>
                      <a:r>
                        <a:rPr lang="en-US" sz="2000" kern="1200" dirty="0" err="1">
                          <a:solidFill>
                            <a:schemeClr val="dk1"/>
                          </a:solidFill>
                          <a:effectLst/>
                          <a:latin typeface="American Typewriter" panose="02090604020004020304" pitchFamily="18" charset="77"/>
                          <a:ea typeface="+mn-ea"/>
                          <a:cs typeface="+mn-cs"/>
                        </a:rPr>
                        <a:t>tập</a:t>
                      </a:r>
                      <a:r>
                        <a:rPr lang="en-US" sz="2000" kern="1200" dirty="0">
                          <a:solidFill>
                            <a:schemeClr val="dk1"/>
                          </a:solidFill>
                          <a:effectLst/>
                          <a:latin typeface="American Typewriter" panose="02090604020004020304" pitchFamily="18" charset="77"/>
                          <a:ea typeface="+mn-ea"/>
                          <a:cs typeface="+mn-cs"/>
                        </a:rPr>
                        <a:t> </a:t>
                      </a:r>
                      <a:r>
                        <a:rPr lang="en-US" sz="2000" kern="1200" dirty="0" err="1">
                          <a:solidFill>
                            <a:schemeClr val="dk1"/>
                          </a:solidFill>
                          <a:effectLst/>
                          <a:latin typeface="American Typewriter" panose="02090604020004020304" pitchFamily="18" charset="77"/>
                          <a:ea typeface="+mn-ea"/>
                          <a:cs typeface="+mn-cs"/>
                        </a:rPr>
                        <a:t>và</a:t>
                      </a:r>
                      <a:r>
                        <a:rPr lang="en-US" sz="2000" kern="1200" dirty="0">
                          <a:solidFill>
                            <a:schemeClr val="dk1"/>
                          </a:solidFill>
                          <a:effectLst/>
                          <a:latin typeface="American Typewriter" panose="02090604020004020304" pitchFamily="18" charset="77"/>
                          <a:ea typeface="+mn-ea"/>
                          <a:cs typeface="+mn-cs"/>
                        </a:rPr>
                        <a:t> </a:t>
                      </a:r>
                      <a:r>
                        <a:rPr lang="en-US" sz="2000" kern="1200" dirty="0" err="1">
                          <a:solidFill>
                            <a:schemeClr val="dk1"/>
                          </a:solidFill>
                          <a:effectLst/>
                          <a:latin typeface="American Typewriter" panose="02090604020004020304" pitchFamily="18" charset="77"/>
                          <a:ea typeface="+mn-ea"/>
                          <a:cs typeface="+mn-cs"/>
                        </a:rPr>
                        <a:t>phát</a:t>
                      </a:r>
                      <a:r>
                        <a:rPr lang="en-US" sz="2000" kern="1200" dirty="0">
                          <a:solidFill>
                            <a:schemeClr val="dk1"/>
                          </a:solidFill>
                          <a:effectLst/>
                          <a:latin typeface="American Typewriter" panose="02090604020004020304" pitchFamily="18" charset="77"/>
                          <a:ea typeface="+mn-ea"/>
                          <a:cs typeface="+mn-cs"/>
                        </a:rPr>
                        <a:t> </a:t>
                      </a:r>
                      <a:r>
                        <a:rPr lang="en-US" sz="2000" kern="1200" dirty="0" err="1">
                          <a:solidFill>
                            <a:schemeClr val="dk1"/>
                          </a:solidFill>
                          <a:effectLst/>
                          <a:latin typeface="American Typewriter" panose="02090604020004020304" pitchFamily="18" charset="77"/>
                          <a:ea typeface="+mn-ea"/>
                          <a:cs typeface="+mn-cs"/>
                        </a:rPr>
                        <a:t>triển</a:t>
                      </a:r>
                      <a:r>
                        <a:rPr lang="en-US" sz="2000" kern="1200" dirty="0">
                          <a:solidFill>
                            <a:schemeClr val="dk1"/>
                          </a:solidFill>
                          <a:effectLst/>
                          <a:latin typeface="American Typewriter" panose="02090604020004020304" pitchFamily="18" charset="77"/>
                          <a:ea typeface="+mn-ea"/>
                          <a:cs typeface="+mn-cs"/>
                        </a:rPr>
                        <a:t> </a:t>
                      </a:r>
                      <a:r>
                        <a:rPr lang="en-US" sz="2000" kern="1200" dirty="0" err="1">
                          <a:solidFill>
                            <a:schemeClr val="dk1"/>
                          </a:solidFill>
                          <a:effectLst/>
                          <a:latin typeface="American Typewriter" panose="02090604020004020304" pitchFamily="18" charset="77"/>
                          <a:ea typeface="+mn-ea"/>
                          <a:cs typeface="+mn-cs"/>
                        </a:rPr>
                        <a:t>năng</a:t>
                      </a:r>
                      <a:r>
                        <a:rPr lang="en-US" sz="2000" kern="1200" dirty="0">
                          <a:solidFill>
                            <a:schemeClr val="dk1"/>
                          </a:solidFill>
                          <a:effectLst/>
                          <a:latin typeface="American Typewriter" panose="02090604020004020304" pitchFamily="18" charset="77"/>
                          <a:ea typeface="+mn-ea"/>
                          <a:cs typeface="+mn-cs"/>
                        </a:rPr>
                        <a:t> </a:t>
                      </a:r>
                      <a:r>
                        <a:rPr lang="en-US" sz="2000" kern="1200" dirty="0" err="1">
                          <a:solidFill>
                            <a:schemeClr val="dk1"/>
                          </a:solidFill>
                          <a:effectLst/>
                          <a:latin typeface="American Typewriter" panose="02090604020004020304" pitchFamily="18" charset="77"/>
                          <a:ea typeface="+mn-ea"/>
                          <a:cs typeface="+mn-cs"/>
                        </a:rPr>
                        <a:t>khiếu</a:t>
                      </a:r>
                      <a:r>
                        <a:rPr lang="en-US" sz="2000" kern="1200" dirty="0">
                          <a:solidFill>
                            <a:schemeClr val="dk1"/>
                          </a:solidFill>
                          <a:effectLst/>
                          <a:latin typeface="American Typewriter" panose="02090604020004020304" pitchFamily="18" charset="77"/>
                          <a:ea typeface="+mn-ea"/>
                          <a:cs typeface="+mn-cs"/>
                        </a:rPr>
                        <a:t>.</a:t>
                      </a:r>
                      <a:endParaRPr lang="en-VN" sz="2000" kern="1200" dirty="0">
                        <a:solidFill>
                          <a:schemeClr val="dk1"/>
                        </a:solidFill>
                        <a:effectLst/>
                        <a:latin typeface="American Typewriter" panose="02090604020004020304" pitchFamily="18" charset="77"/>
                        <a:ea typeface="+mn-ea"/>
                        <a:cs typeface="+mn-cs"/>
                      </a:endParaRPr>
                    </a:p>
                    <a:p>
                      <a:r>
                        <a:rPr lang="en-US" sz="2000" kern="1200" dirty="0">
                          <a:solidFill>
                            <a:schemeClr val="dk1"/>
                          </a:solidFill>
                          <a:effectLst/>
                          <a:latin typeface="American Typewriter" panose="02090604020004020304" pitchFamily="18" charset="77"/>
                          <a:ea typeface="+mn-ea"/>
                          <a:cs typeface="+mn-cs"/>
                        </a:rPr>
                        <a:t>- </a:t>
                      </a:r>
                      <a:r>
                        <a:rPr lang="en-US" sz="2000" kern="1200" dirty="0" err="1">
                          <a:solidFill>
                            <a:schemeClr val="dk1"/>
                          </a:solidFill>
                          <a:effectLst/>
                          <a:latin typeface="American Typewriter" panose="02090604020004020304" pitchFamily="18" charset="77"/>
                          <a:ea typeface="+mn-ea"/>
                          <a:cs typeface="+mn-cs"/>
                        </a:rPr>
                        <a:t>Quyền</a:t>
                      </a:r>
                      <a:r>
                        <a:rPr lang="vi-VN" sz="2000" kern="1200" dirty="0">
                          <a:solidFill>
                            <a:schemeClr val="dk1"/>
                          </a:solidFill>
                          <a:effectLst/>
                          <a:latin typeface="American Typewriter" panose="02090604020004020304" pitchFamily="18" charset="77"/>
                          <a:ea typeface="+mn-ea"/>
                          <a:cs typeface="+mn-cs"/>
                        </a:rPr>
                        <a:t> được </a:t>
                      </a:r>
                      <a:r>
                        <a:rPr lang="en-US" sz="2000" kern="1200" dirty="0" err="1">
                          <a:solidFill>
                            <a:schemeClr val="dk1"/>
                          </a:solidFill>
                          <a:effectLst/>
                          <a:latin typeface="American Typewriter" panose="02090604020004020304" pitchFamily="18" charset="77"/>
                          <a:ea typeface="+mn-ea"/>
                          <a:cs typeface="+mn-cs"/>
                        </a:rPr>
                        <a:t>tiếp</a:t>
                      </a:r>
                      <a:r>
                        <a:rPr lang="en-US" sz="2000" kern="1200" dirty="0">
                          <a:solidFill>
                            <a:schemeClr val="dk1"/>
                          </a:solidFill>
                          <a:effectLst/>
                          <a:latin typeface="American Typewriter" panose="02090604020004020304" pitchFamily="18" charset="77"/>
                          <a:ea typeface="+mn-ea"/>
                          <a:cs typeface="+mn-cs"/>
                        </a:rPr>
                        <a:t> </a:t>
                      </a:r>
                      <a:r>
                        <a:rPr lang="en-US" sz="2000" kern="1200" dirty="0" err="1">
                          <a:solidFill>
                            <a:schemeClr val="dk1"/>
                          </a:solidFill>
                          <a:effectLst/>
                          <a:latin typeface="American Typewriter" panose="02090604020004020304" pitchFamily="18" charset="77"/>
                          <a:ea typeface="+mn-ea"/>
                          <a:cs typeface="+mn-cs"/>
                        </a:rPr>
                        <a:t>cận</a:t>
                      </a:r>
                      <a:r>
                        <a:rPr lang="en-US" sz="2000" kern="1200" dirty="0">
                          <a:solidFill>
                            <a:schemeClr val="dk1"/>
                          </a:solidFill>
                          <a:effectLst/>
                          <a:latin typeface="American Typewriter" panose="02090604020004020304" pitchFamily="18" charset="77"/>
                          <a:ea typeface="+mn-ea"/>
                          <a:cs typeface="+mn-cs"/>
                        </a:rPr>
                        <a:t> </a:t>
                      </a:r>
                      <a:r>
                        <a:rPr lang="en-US" sz="2000" kern="1200" dirty="0" err="1">
                          <a:solidFill>
                            <a:schemeClr val="dk1"/>
                          </a:solidFill>
                          <a:effectLst/>
                          <a:latin typeface="American Typewriter" panose="02090604020004020304" pitchFamily="18" charset="77"/>
                          <a:ea typeface="+mn-ea"/>
                          <a:cs typeface="+mn-cs"/>
                        </a:rPr>
                        <a:t>thông</a:t>
                      </a:r>
                      <a:r>
                        <a:rPr lang="en-US" sz="2000" kern="1200" dirty="0">
                          <a:solidFill>
                            <a:schemeClr val="dk1"/>
                          </a:solidFill>
                          <a:effectLst/>
                          <a:latin typeface="American Typewriter" panose="02090604020004020304" pitchFamily="18" charset="77"/>
                          <a:ea typeface="+mn-ea"/>
                          <a:cs typeface="+mn-cs"/>
                        </a:rPr>
                        <a:t> tin</a:t>
                      </a:r>
                      <a:r>
                        <a:rPr lang="vi-VN" sz="2000" kern="1200" dirty="0">
                          <a:solidFill>
                            <a:schemeClr val="dk1"/>
                          </a:solidFill>
                          <a:effectLst/>
                          <a:latin typeface="American Typewriter" panose="02090604020004020304" pitchFamily="18" charset="77"/>
                          <a:ea typeface="+mn-ea"/>
                          <a:cs typeface="+mn-cs"/>
                        </a:rPr>
                        <a:t>.</a:t>
                      </a:r>
                      <a:endParaRPr lang="en-VN" sz="2000" kern="1200" dirty="0">
                        <a:solidFill>
                          <a:schemeClr val="dk1"/>
                        </a:solidFill>
                        <a:effectLst/>
                        <a:latin typeface="American Typewriter" panose="02090604020004020304" pitchFamily="18" charset="77"/>
                        <a:ea typeface="+mn-ea"/>
                        <a:cs typeface="+mn-cs"/>
                      </a:endParaRPr>
                    </a:p>
                    <a:p>
                      <a:r>
                        <a:rPr lang="en-US" sz="2000" kern="1200" dirty="0">
                          <a:solidFill>
                            <a:schemeClr val="dk1"/>
                          </a:solidFill>
                          <a:effectLst/>
                          <a:latin typeface="American Typewriter" panose="02090604020004020304" pitchFamily="18" charset="77"/>
                          <a:ea typeface="+mn-ea"/>
                          <a:cs typeface="+mn-cs"/>
                        </a:rPr>
                        <a:t>- </a:t>
                      </a:r>
                      <a:r>
                        <a:rPr lang="en-US" sz="2000" kern="1200" dirty="0" err="1">
                          <a:solidFill>
                            <a:schemeClr val="dk1"/>
                          </a:solidFill>
                          <a:effectLst/>
                          <a:latin typeface="American Typewriter" panose="02090604020004020304" pitchFamily="18" charset="77"/>
                          <a:ea typeface="+mn-ea"/>
                          <a:cs typeface="+mn-cs"/>
                        </a:rPr>
                        <a:t>Quyền</a:t>
                      </a:r>
                      <a:r>
                        <a:rPr lang="en-US" sz="2000" kern="1200" dirty="0">
                          <a:solidFill>
                            <a:schemeClr val="dk1"/>
                          </a:solidFill>
                          <a:effectLst/>
                          <a:latin typeface="American Typewriter" panose="02090604020004020304" pitchFamily="18" charset="77"/>
                          <a:ea typeface="+mn-ea"/>
                          <a:cs typeface="+mn-cs"/>
                        </a:rPr>
                        <a:t> </a:t>
                      </a:r>
                      <a:r>
                        <a:rPr lang="en-US" sz="2000" kern="1200" dirty="0" err="1">
                          <a:solidFill>
                            <a:schemeClr val="dk1"/>
                          </a:solidFill>
                          <a:effectLst/>
                          <a:latin typeface="American Typewriter" panose="02090604020004020304" pitchFamily="18" charset="77"/>
                          <a:ea typeface="+mn-ea"/>
                          <a:cs typeface="+mn-cs"/>
                        </a:rPr>
                        <a:t>được</a:t>
                      </a:r>
                      <a:r>
                        <a:rPr lang="en-US" sz="2000" kern="1200" dirty="0">
                          <a:solidFill>
                            <a:schemeClr val="dk1"/>
                          </a:solidFill>
                          <a:effectLst/>
                          <a:latin typeface="American Typewriter" panose="02090604020004020304" pitchFamily="18" charset="77"/>
                          <a:ea typeface="+mn-ea"/>
                          <a:cs typeface="+mn-cs"/>
                        </a:rPr>
                        <a:t> </a:t>
                      </a:r>
                      <a:r>
                        <a:rPr lang="en-US" sz="2000" kern="1200" dirty="0" err="1">
                          <a:solidFill>
                            <a:schemeClr val="dk1"/>
                          </a:solidFill>
                          <a:effectLst/>
                          <a:latin typeface="American Typewriter" panose="02090604020004020304" pitchFamily="18" charset="77"/>
                          <a:ea typeface="+mn-ea"/>
                          <a:cs typeface="+mn-cs"/>
                        </a:rPr>
                        <a:t>bày</a:t>
                      </a:r>
                      <a:r>
                        <a:rPr lang="en-US" sz="2000" kern="1200" dirty="0">
                          <a:solidFill>
                            <a:schemeClr val="dk1"/>
                          </a:solidFill>
                          <a:effectLst/>
                          <a:latin typeface="American Typewriter" panose="02090604020004020304" pitchFamily="18" charset="77"/>
                          <a:ea typeface="+mn-ea"/>
                          <a:cs typeface="+mn-cs"/>
                        </a:rPr>
                        <a:t> </a:t>
                      </a:r>
                      <a:r>
                        <a:rPr lang="en-US" sz="2000" kern="1200" dirty="0" err="1">
                          <a:solidFill>
                            <a:schemeClr val="dk1"/>
                          </a:solidFill>
                          <a:effectLst/>
                          <a:latin typeface="American Typewriter" panose="02090604020004020304" pitchFamily="18" charset="77"/>
                          <a:ea typeface="+mn-ea"/>
                          <a:cs typeface="+mn-cs"/>
                        </a:rPr>
                        <a:t>tỏ</a:t>
                      </a:r>
                      <a:r>
                        <a:rPr lang="en-US" sz="2000" kern="1200" dirty="0">
                          <a:solidFill>
                            <a:schemeClr val="dk1"/>
                          </a:solidFill>
                          <a:effectLst/>
                          <a:latin typeface="American Typewriter" panose="02090604020004020304" pitchFamily="18" charset="77"/>
                          <a:ea typeface="+mn-ea"/>
                          <a:cs typeface="+mn-cs"/>
                        </a:rPr>
                        <a:t> </a:t>
                      </a:r>
                      <a:r>
                        <a:rPr lang="en-US" sz="2000" kern="1200" dirty="0" err="1">
                          <a:solidFill>
                            <a:schemeClr val="dk1"/>
                          </a:solidFill>
                          <a:effectLst/>
                          <a:latin typeface="American Typewriter" panose="02090604020004020304" pitchFamily="18" charset="77"/>
                          <a:ea typeface="+mn-ea"/>
                          <a:cs typeface="+mn-cs"/>
                        </a:rPr>
                        <a:t>ý</a:t>
                      </a:r>
                      <a:r>
                        <a:rPr lang="en-US" sz="2000" kern="1200" dirty="0">
                          <a:solidFill>
                            <a:schemeClr val="dk1"/>
                          </a:solidFill>
                          <a:effectLst/>
                          <a:latin typeface="American Typewriter" panose="02090604020004020304" pitchFamily="18" charset="77"/>
                          <a:ea typeface="+mn-ea"/>
                          <a:cs typeface="+mn-cs"/>
                        </a:rPr>
                        <a:t> </a:t>
                      </a:r>
                      <a:r>
                        <a:rPr lang="en-US" sz="2000" kern="1200" dirty="0" err="1">
                          <a:solidFill>
                            <a:schemeClr val="dk1"/>
                          </a:solidFill>
                          <a:effectLst/>
                          <a:latin typeface="American Typewriter" panose="02090604020004020304" pitchFamily="18" charset="77"/>
                          <a:ea typeface="+mn-ea"/>
                          <a:cs typeface="+mn-cs"/>
                        </a:rPr>
                        <a:t>kiến</a:t>
                      </a:r>
                      <a:r>
                        <a:rPr lang="en-US" sz="2000" kern="1200" dirty="0">
                          <a:solidFill>
                            <a:schemeClr val="dk1"/>
                          </a:solidFill>
                          <a:effectLst/>
                          <a:latin typeface="American Typewriter" panose="02090604020004020304" pitchFamily="18" charset="77"/>
                          <a:ea typeface="+mn-ea"/>
                          <a:cs typeface="+mn-cs"/>
                        </a:rPr>
                        <a:t>.</a:t>
                      </a:r>
                      <a:endParaRPr lang="en-VN" sz="2000" kern="1200" dirty="0">
                        <a:solidFill>
                          <a:schemeClr val="dk1"/>
                        </a:solidFill>
                        <a:effectLst/>
                        <a:latin typeface="American Typewriter" panose="02090604020004020304" pitchFamily="18" charset="77"/>
                        <a:ea typeface="+mn-ea"/>
                        <a:cs typeface="+mn-cs"/>
                      </a:endParaRPr>
                    </a:p>
                    <a:p>
                      <a:r>
                        <a:rPr lang="en-US" sz="2000" kern="1200" dirty="0">
                          <a:solidFill>
                            <a:schemeClr val="dk1"/>
                          </a:solidFill>
                          <a:effectLst/>
                          <a:latin typeface="American Typewriter" panose="02090604020004020304" pitchFamily="18" charset="77"/>
                          <a:ea typeface="+mn-ea"/>
                          <a:cs typeface="+mn-cs"/>
                        </a:rPr>
                        <a:t>- </a:t>
                      </a:r>
                      <a:r>
                        <a:rPr lang="en-US" sz="2000" kern="1200" dirty="0" err="1">
                          <a:solidFill>
                            <a:schemeClr val="dk1"/>
                          </a:solidFill>
                          <a:effectLst/>
                          <a:latin typeface="American Typewriter" panose="02090604020004020304" pitchFamily="18" charset="77"/>
                          <a:ea typeface="+mn-ea"/>
                          <a:cs typeface="+mn-cs"/>
                        </a:rPr>
                        <a:t>Quyền</a:t>
                      </a:r>
                      <a:r>
                        <a:rPr lang="vi-VN" sz="2000" kern="1200" dirty="0">
                          <a:solidFill>
                            <a:schemeClr val="dk1"/>
                          </a:solidFill>
                          <a:effectLst/>
                          <a:latin typeface="American Typewriter" panose="02090604020004020304" pitchFamily="18" charset="77"/>
                          <a:ea typeface="+mn-ea"/>
                          <a:cs typeface="+mn-cs"/>
                        </a:rPr>
                        <a:t> dùng tiếng nói, chữ viết, giữ gìn bản sắc, phát huy truyền thống văn hóa, phong tục, tập quán tốt đẹp của dân tộc mình.</a:t>
                      </a:r>
                      <a:endParaRPr lang="en-VN" sz="2000" kern="1200" dirty="0">
                        <a:solidFill>
                          <a:schemeClr val="dk1"/>
                        </a:solidFill>
                        <a:effectLst/>
                        <a:latin typeface="American Typewriter" panose="02090604020004020304" pitchFamily="18" charset="77"/>
                        <a:ea typeface="+mn-ea"/>
                        <a:cs typeface="+mn-cs"/>
                      </a:endParaRPr>
                    </a:p>
                    <a:p>
                      <a:r>
                        <a:rPr lang="en-US" sz="2000" kern="1200" dirty="0">
                          <a:solidFill>
                            <a:schemeClr val="dk1"/>
                          </a:solidFill>
                          <a:effectLst/>
                          <a:latin typeface="American Typewriter" panose="02090604020004020304" pitchFamily="18" charset="77"/>
                          <a:ea typeface="+mn-ea"/>
                          <a:cs typeface="+mn-cs"/>
                        </a:rPr>
                        <a:t>- </a:t>
                      </a:r>
                      <a:r>
                        <a:rPr lang="en-US" sz="2000" kern="1200" dirty="0" err="1">
                          <a:solidFill>
                            <a:schemeClr val="dk1"/>
                          </a:solidFill>
                          <a:effectLst/>
                          <a:latin typeface="American Typewriter" panose="02090604020004020304" pitchFamily="18" charset="77"/>
                          <a:ea typeface="+mn-ea"/>
                          <a:cs typeface="+mn-cs"/>
                        </a:rPr>
                        <a:t>Bổn</a:t>
                      </a:r>
                      <a:r>
                        <a:rPr lang="en-US" sz="2000" kern="1200" dirty="0">
                          <a:solidFill>
                            <a:schemeClr val="dk1"/>
                          </a:solidFill>
                          <a:effectLst/>
                          <a:latin typeface="American Typewriter" panose="02090604020004020304" pitchFamily="18" charset="77"/>
                          <a:ea typeface="+mn-ea"/>
                          <a:cs typeface="+mn-cs"/>
                        </a:rPr>
                        <a:t> </a:t>
                      </a:r>
                      <a:r>
                        <a:rPr lang="en-US" sz="2000" kern="1200" dirty="0" err="1">
                          <a:solidFill>
                            <a:schemeClr val="dk1"/>
                          </a:solidFill>
                          <a:effectLst/>
                          <a:latin typeface="American Typewriter" panose="02090604020004020304" pitchFamily="18" charset="77"/>
                          <a:ea typeface="+mn-ea"/>
                          <a:cs typeface="+mn-cs"/>
                        </a:rPr>
                        <a:t>phận</a:t>
                      </a:r>
                      <a:r>
                        <a:rPr lang="en-US" sz="2000" kern="1200" dirty="0">
                          <a:solidFill>
                            <a:schemeClr val="dk1"/>
                          </a:solidFill>
                          <a:effectLst/>
                          <a:latin typeface="American Typewriter" panose="02090604020004020304" pitchFamily="18" charset="77"/>
                          <a:ea typeface="+mn-ea"/>
                          <a:cs typeface="+mn-cs"/>
                        </a:rPr>
                        <a:t> </a:t>
                      </a:r>
                      <a:r>
                        <a:rPr lang="en-US" sz="2000" kern="1200" dirty="0" err="1">
                          <a:solidFill>
                            <a:schemeClr val="dk1"/>
                          </a:solidFill>
                          <a:effectLst/>
                          <a:latin typeface="American Typewriter" panose="02090604020004020304" pitchFamily="18" charset="77"/>
                          <a:ea typeface="+mn-ea"/>
                          <a:cs typeface="+mn-cs"/>
                        </a:rPr>
                        <a:t>giữ</a:t>
                      </a:r>
                      <a:r>
                        <a:rPr lang="en-US" sz="2000" kern="1200" dirty="0">
                          <a:solidFill>
                            <a:schemeClr val="dk1"/>
                          </a:solidFill>
                          <a:effectLst/>
                          <a:latin typeface="American Typewriter" panose="02090604020004020304" pitchFamily="18" charset="77"/>
                          <a:ea typeface="+mn-ea"/>
                          <a:cs typeface="+mn-cs"/>
                        </a:rPr>
                        <a:t> </a:t>
                      </a:r>
                      <a:r>
                        <a:rPr lang="en-US" sz="2000" kern="1200" dirty="0" err="1">
                          <a:solidFill>
                            <a:schemeClr val="dk1"/>
                          </a:solidFill>
                          <a:effectLst/>
                          <a:latin typeface="American Typewriter" panose="02090604020004020304" pitchFamily="18" charset="77"/>
                          <a:ea typeface="+mn-ea"/>
                          <a:cs typeface="+mn-cs"/>
                        </a:rPr>
                        <a:t>gìn</a:t>
                      </a:r>
                      <a:r>
                        <a:rPr lang="en-US" sz="2000" kern="1200" dirty="0">
                          <a:solidFill>
                            <a:schemeClr val="dk1"/>
                          </a:solidFill>
                          <a:effectLst/>
                          <a:latin typeface="American Typewriter" panose="02090604020004020304" pitchFamily="18" charset="77"/>
                          <a:ea typeface="+mn-ea"/>
                          <a:cs typeface="+mn-cs"/>
                        </a:rPr>
                        <a:t> </a:t>
                      </a:r>
                      <a:r>
                        <a:rPr lang="en-US" sz="2000" kern="1200" dirty="0" err="1">
                          <a:solidFill>
                            <a:schemeClr val="dk1"/>
                          </a:solidFill>
                          <a:effectLst/>
                          <a:latin typeface="American Typewriter" panose="02090604020004020304" pitchFamily="18" charset="77"/>
                          <a:ea typeface="+mn-ea"/>
                          <a:cs typeface="+mn-cs"/>
                        </a:rPr>
                        <a:t>sự</a:t>
                      </a:r>
                      <a:r>
                        <a:rPr lang="en-US" sz="2000" kern="1200" dirty="0">
                          <a:solidFill>
                            <a:schemeClr val="dk1"/>
                          </a:solidFill>
                          <a:effectLst/>
                          <a:latin typeface="American Typewriter" panose="02090604020004020304" pitchFamily="18" charset="77"/>
                          <a:ea typeface="+mn-ea"/>
                          <a:cs typeface="+mn-cs"/>
                        </a:rPr>
                        <a:t> </a:t>
                      </a:r>
                      <a:r>
                        <a:rPr lang="en-US" sz="2000" kern="1200" dirty="0" err="1">
                          <a:solidFill>
                            <a:schemeClr val="dk1"/>
                          </a:solidFill>
                          <a:effectLst/>
                          <a:latin typeface="American Typewriter" panose="02090604020004020304" pitchFamily="18" charset="77"/>
                          <a:ea typeface="+mn-ea"/>
                          <a:cs typeface="+mn-cs"/>
                        </a:rPr>
                        <a:t>trong</a:t>
                      </a:r>
                      <a:r>
                        <a:rPr lang="en-US" sz="2000" kern="1200" dirty="0">
                          <a:solidFill>
                            <a:schemeClr val="dk1"/>
                          </a:solidFill>
                          <a:effectLst/>
                          <a:latin typeface="American Typewriter" panose="02090604020004020304" pitchFamily="18" charset="77"/>
                          <a:ea typeface="+mn-ea"/>
                          <a:cs typeface="+mn-cs"/>
                        </a:rPr>
                        <a:t> </a:t>
                      </a:r>
                      <a:r>
                        <a:rPr lang="en-US" sz="2000" kern="1200" dirty="0" err="1">
                          <a:solidFill>
                            <a:schemeClr val="dk1"/>
                          </a:solidFill>
                          <a:effectLst/>
                          <a:latin typeface="American Typewriter" panose="02090604020004020304" pitchFamily="18" charset="77"/>
                          <a:ea typeface="+mn-ea"/>
                          <a:cs typeface="+mn-cs"/>
                        </a:rPr>
                        <a:t>sáng</a:t>
                      </a:r>
                      <a:r>
                        <a:rPr lang="en-US" sz="2000" kern="1200" dirty="0">
                          <a:solidFill>
                            <a:schemeClr val="dk1"/>
                          </a:solidFill>
                          <a:effectLst/>
                          <a:latin typeface="American Typewriter" panose="02090604020004020304" pitchFamily="18" charset="77"/>
                          <a:ea typeface="+mn-ea"/>
                          <a:cs typeface="+mn-cs"/>
                        </a:rPr>
                        <a:t> </a:t>
                      </a:r>
                      <a:r>
                        <a:rPr lang="en-US" sz="2000" kern="1200" dirty="0" err="1">
                          <a:solidFill>
                            <a:schemeClr val="dk1"/>
                          </a:solidFill>
                          <a:effectLst/>
                          <a:latin typeface="American Typewriter" panose="02090604020004020304" pitchFamily="18" charset="77"/>
                          <a:ea typeface="+mn-ea"/>
                          <a:cs typeface="+mn-cs"/>
                        </a:rPr>
                        <a:t>của</a:t>
                      </a:r>
                      <a:r>
                        <a:rPr lang="en-US" sz="2000" kern="1200" dirty="0">
                          <a:solidFill>
                            <a:schemeClr val="dk1"/>
                          </a:solidFill>
                          <a:effectLst/>
                          <a:latin typeface="American Typewriter" panose="02090604020004020304" pitchFamily="18" charset="77"/>
                          <a:ea typeface="+mn-ea"/>
                          <a:cs typeface="+mn-cs"/>
                        </a:rPr>
                        <a:t> </a:t>
                      </a:r>
                      <a:r>
                        <a:rPr lang="en-US" sz="2000" kern="1200" dirty="0" err="1">
                          <a:solidFill>
                            <a:schemeClr val="dk1"/>
                          </a:solidFill>
                          <a:effectLst/>
                          <a:latin typeface="American Typewriter" panose="02090604020004020304" pitchFamily="18" charset="77"/>
                          <a:ea typeface="+mn-ea"/>
                          <a:cs typeface="+mn-cs"/>
                        </a:rPr>
                        <a:t>tiếng</a:t>
                      </a:r>
                      <a:r>
                        <a:rPr lang="en-US" sz="2000" kern="1200" dirty="0">
                          <a:solidFill>
                            <a:schemeClr val="dk1"/>
                          </a:solidFill>
                          <a:effectLst/>
                          <a:latin typeface="American Typewriter" panose="02090604020004020304" pitchFamily="18" charset="77"/>
                          <a:ea typeface="+mn-ea"/>
                          <a:cs typeface="+mn-cs"/>
                        </a:rPr>
                        <a:t> </a:t>
                      </a:r>
                      <a:r>
                        <a:rPr lang="en-US" sz="2000" kern="1200" dirty="0" err="1">
                          <a:solidFill>
                            <a:schemeClr val="dk1"/>
                          </a:solidFill>
                          <a:effectLst/>
                          <a:latin typeface="American Typewriter" panose="02090604020004020304" pitchFamily="18" charset="77"/>
                          <a:ea typeface="+mn-ea"/>
                          <a:cs typeface="+mn-cs"/>
                        </a:rPr>
                        <a:t>Việt</a:t>
                      </a:r>
                      <a:r>
                        <a:rPr lang="en-US" sz="2000" kern="1200" dirty="0">
                          <a:solidFill>
                            <a:schemeClr val="dk1"/>
                          </a:solidFill>
                          <a:effectLst/>
                          <a:latin typeface="American Typewriter" panose="02090604020004020304" pitchFamily="18" charset="77"/>
                          <a:ea typeface="+mn-ea"/>
                          <a:cs typeface="+mn-cs"/>
                        </a:rPr>
                        <a:t>, </a:t>
                      </a:r>
                      <a:r>
                        <a:rPr lang="vi-VN" sz="2000" kern="1200" dirty="0">
                          <a:solidFill>
                            <a:schemeClr val="dk1"/>
                          </a:solidFill>
                          <a:effectLst/>
                          <a:latin typeface="American Typewriter" panose="02090604020004020304" pitchFamily="18" charset="77"/>
                          <a:ea typeface="+mn-ea"/>
                          <a:cs typeface="+mn-cs"/>
                        </a:rPr>
                        <a:t>giữ gìn bản sắc, phát huy truyền thống văn hóa, phong tục, tập quán tốt đẹp của dân tộc mình.</a:t>
                      </a:r>
                      <a:r>
                        <a:rPr lang="en-VN" sz="2000" dirty="0">
                          <a:effectLst/>
                          <a:latin typeface="American Typewriter" panose="02090604020004020304" pitchFamily="18" charset="77"/>
                        </a:rPr>
                        <a:t> </a:t>
                      </a:r>
                      <a:endParaRPr lang="en-VN" sz="2000" dirty="0">
                        <a:latin typeface="American Typewriter" panose="02090604020004020304" pitchFamily="18" charset="77"/>
                      </a:endParaRPr>
                    </a:p>
                  </a:txBody>
                  <a:tcPr/>
                </a:tc>
                <a:tc>
                  <a:txBody>
                    <a:bodyPr/>
                    <a:lstStyle/>
                    <a:p>
                      <a:pPr algn="ctr"/>
                      <a:r>
                        <a:rPr lang="en-US" sz="2000" kern="1200" dirty="0" err="1">
                          <a:solidFill>
                            <a:schemeClr val="dk1"/>
                          </a:solidFill>
                          <a:effectLst/>
                          <a:latin typeface="American Typewriter" panose="02090604020004020304" pitchFamily="18" charset="77"/>
                          <a:ea typeface="+mn-ea"/>
                          <a:cs typeface="+mn-cs"/>
                        </a:rPr>
                        <a:t>Liên</a:t>
                      </a:r>
                      <a:r>
                        <a:rPr lang="en-US" sz="2000" kern="1200" dirty="0">
                          <a:solidFill>
                            <a:schemeClr val="dk1"/>
                          </a:solidFill>
                          <a:effectLst/>
                          <a:latin typeface="American Typewriter" panose="02090604020004020304" pitchFamily="18" charset="77"/>
                          <a:ea typeface="+mn-ea"/>
                          <a:cs typeface="+mn-cs"/>
                        </a:rPr>
                        <a:t> </a:t>
                      </a:r>
                      <a:r>
                        <a:rPr lang="en-US" sz="2000" kern="1200" dirty="0" err="1">
                          <a:solidFill>
                            <a:schemeClr val="dk1"/>
                          </a:solidFill>
                          <a:effectLst/>
                          <a:latin typeface="American Typewriter" panose="02090604020004020304" pitchFamily="18" charset="77"/>
                          <a:ea typeface="+mn-ea"/>
                          <a:cs typeface="+mn-cs"/>
                        </a:rPr>
                        <a:t>hệ</a:t>
                      </a:r>
                      <a:r>
                        <a:rPr lang="en-VN" sz="2000" dirty="0">
                          <a:effectLst/>
                          <a:latin typeface="American Typewriter" panose="02090604020004020304" pitchFamily="18" charset="77"/>
                        </a:rPr>
                        <a:t> </a:t>
                      </a:r>
                      <a:endParaRPr lang="en-VN" sz="2000" dirty="0">
                        <a:latin typeface="American Typewriter" panose="02090604020004020304" pitchFamily="18" charset="77"/>
                      </a:endParaRPr>
                    </a:p>
                  </a:txBody>
                  <a:tcPr/>
                </a:tc>
                <a:extLst>
                  <a:ext uri="{0D108BD9-81ED-4DB2-BD59-A6C34878D82A}">
                    <a16:rowId xmlns:a16="http://schemas.microsoft.com/office/drawing/2014/main" val="1533586138"/>
                  </a:ext>
                </a:extLst>
              </a:tr>
            </a:tbl>
          </a:graphicData>
        </a:graphic>
      </p:graphicFrame>
    </p:spTree>
    <p:extLst>
      <p:ext uri="{BB962C8B-B14F-4D97-AF65-F5344CB8AC3E}">
        <p14:creationId xmlns:p14="http://schemas.microsoft.com/office/powerpoint/2010/main" val="2462159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9018DC1B-EBBB-1A1A-6570-8176C0E82C72}"/>
              </a:ext>
            </a:extLst>
          </p:cNvPr>
          <p:cNvSpPr txBox="1">
            <a:spLocks/>
          </p:cNvSpPr>
          <p:nvPr/>
        </p:nvSpPr>
        <p:spPr>
          <a:xfrm>
            <a:off x="942974" y="1385888"/>
            <a:ext cx="11758613" cy="3314698"/>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200"/>
              </a:spcBef>
              <a:buClr>
                <a:schemeClr val="accent1">
                  <a:lumMod val="75000"/>
                </a:schemeClr>
              </a:buClr>
              <a:buSzPct val="85000"/>
              <a:buFont typeface="Wingdings" pitchFamily="2" charset="2"/>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9pPr>
          </a:lstStyle>
          <a:p>
            <a:r>
              <a:rPr lang="en-VN" sz="2800" dirty="0">
                <a:latin typeface="American Typewriter" panose="02090604020004020304" pitchFamily="18" charset="77"/>
              </a:rPr>
              <a:t>HOẠT ĐỘNG ĐỌC </a:t>
            </a:r>
          </a:p>
          <a:p>
            <a:pPr algn="ctr"/>
            <a:r>
              <a:rPr lang="en-VN" sz="2800" dirty="0">
                <a:latin typeface="American Typewriter" panose="02090604020004020304" pitchFamily="18" charset="77"/>
              </a:rPr>
              <a:t>(phân tích trên YÊU CẦU CẦN ĐẠT về đọc ở lớp 4)</a:t>
            </a:r>
          </a:p>
          <a:p>
            <a:endParaRPr lang="en-VN" sz="2800" dirty="0">
              <a:latin typeface="American Typewriter" panose="02090604020004020304" pitchFamily="18" charset="77"/>
            </a:endParaRPr>
          </a:p>
        </p:txBody>
      </p:sp>
      <p:graphicFrame>
        <p:nvGraphicFramePr>
          <p:cNvPr id="5" name="Table 4">
            <a:extLst>
              <a:ext uri="{FF2B5EF4-FFF2-40B4-BE49-F238E27FC236}">
                <a16:creationId xmlns:a16="http://schemas.microsoft.com/office/drawing/2014/main" id="{367D76CF-CCD8-0FE2-19C5-FA6E52097E95}"/>
              </a:ext>
            </a:extLst>
          </p:cNvPr>
          <p:cNvGraphicFramePr>
            <a:graphicFrameLocks noGrp="1"/>
          </p:cNvGraphicFramePr>
          <p:nvPr>
            <p:extLst>
              <p:ext uri="{D42A27DB-BD31-4B8C-83A1-F6EECF244321}">
                <p14:modId xmlns:p14="http://schemas.microsoft.com/office/powerpoint/2010/main" val="3230590728"/>
              </p:ext>
            </p:extLst>
          </p:nvPr>
        </p:nvGraphicFramePr>
        <p:xfrm>
          <a:off x="204787" y="2871532"/>
          <a:ext cx="11782425" cy="3693160"/>
        </p:xfrm>
        <a:graphic>
          <a:graphicData uri="http://schemas.openxmlformats.org/drawingml/2006/table">
            <a:tbl>
              <a:tblPr firstRow="1" bandRow="1">
                <a:tableStyleId>{5C22544A-7EE6-4342-B048-85BDC9FD1C3A}</a:tableStyleId>
              </a:tblPr>
              <a:tblGrid>
                <a:gridCol w="6234113">
                  <a:extLst>
                    <a:ext uri="{9D8B030D-6E8A-4147-A177-3AD203B41FA5}">
                      <a16:colId xmlns:a16="http://schemas.microsoft.com/office/drawing/2014/main" val="106187854"/>
                    </a:ext>
                  </a:extLst>
                </a:gridCol>
                <a:gridCol w="3743325">
                  <a:extLst>
                    <a:ext uri="{9D8B030D-6E8A-4147-A177-3AD203B41FA5}">
                      <a16:colId xmlns:a16="http://schemas.microsoft.com/office/drawing/2014/main" val="315872653"/>
                    </a:ext>
                  </a:extLst>
                </a:gridCol>
                <a:gridCol w="1804987">
                  <a:extLst>
                    <a:ext uri="{9D8B030D-6E8A-4147-A177-3AD203B41FA5}">
                      <a16:colId xmlns:a16="http://schemas.microsoft.com/office/drawing/2014/main" val="2434704057"/>
                    </a:ext>
                  </a:extLst>
                </a:gridCol>
              </a:tblGrid>
              <a:tr h="466197">
                <a:tc>
                  <a:txBody>
                    <a:bodyPr/>
                    <a:lstStyle/>
                    <a:p>
                      <a:pPr algn="ctr"/>
                      <a:r>
                        <a:rPr lang="en-VN" sz="2400" b="0" dirty="0">
                          <a:latin typeface="American Typewriter" panose="02090604020004020304" pitchFamily="18" charset="77"/>
                        </a:rPr>
                        <a:t>Yêu cầu cần đạt</a:t>
                      </a:r>
                    </a:p>
                  </a:txBody>
                  <a:tcPr/>
                </a:tc>
                <a:tc>
                  <a:txBody>
                    <a:bodyPr/>
                    <a:lstStyle/>
                    <a:p>
                      <a:pPr algn="ctr"/>
                      <a:r>
                        <a:rPr lang="en-VN" sz="2400" b="0" dirty="0">
                          <a:latin typeface="American Typewriter" panose="02090604020004020304" pitchFamily="18" charset="77"/>
                        </a:rPr>
                        <a:t>Gợi ý nội dung tích hợp Quyền con người</a:t>
                      </a:r>
                    </a:p>
                  </a:txBody>
                  <a:tcPr/>
                </a:tc>
                <a:tc>
                  <a:txBody>
                    <a:bodyPr/>
                    <a:lstStyle/>
                    <a:p>
                      <a:pPr algn="ctr"/>
                      <a:r>
                        <a:rPr lang="en-VN" sz="2400" b="0" dirty="0">
                          <a:latin typeface="American Typewriter" panose="02090604020004020304" pitchFamily="18" charset="77"/>
                        </a:rPr>
                        <a:t>Mức độ TH</a:t>
                      </a:r>
                    </a:p>
                  </a:txBody>
                  <a:tcPr/>
                </a:tc>
                <a:extLst>
                  <a:ext uri="{0D108BD9-81ED-4DB2-BD59-A6C34878D82A}">
                    <a16:rowId xmlns:a16="http://schemas.microsoft.com/office/drawing/2014/main" val="1738406136"/>
                  </a:ext>
                </a:extLst>
              </a:tr>
              <a:tr h="1783292">
                <a:tc>
                  <a:txBody>
                    <a:bodyPr/>
                    <a:lstStyle/>
                    <a:p>
                      <a:pPr algn="just">
                        <a:lnSpc>
                          <a:spcPct val="125000"/>
                        </a:lnSpc>
                        <a:spcAft>
                          <a:spcPts val="1000"/>
                        </a:spcAft>
                      </a:pPr>
                      <a:r>
                        <a:rPr lang="vi-VN" sz="2400" b="0" kern="100">
                          <a:solidFill>
                            <a:srgbClr val="000000"/>
                          </a:solidFill>
                          <a:effectLst/>
                          <a:latin typeface="American Typewriter" panose="02090604020004020304" pitchFamily="18" charset="77"/>
                          <a:ea typeface="Calibri" panose="020F0502020204030204" pitchFamily="34" charset="0"/>
                          <a:cs typeface="Times New Roman" panose="02020603050405020304" pitchFamily="18" charset="0"/>
                        </a:rPr>
                        <a:t>- Nêu được cách ứng xử của bản thân nếu gặp tình huống tương tự như tình huống của nhân vật trong tác phẩm.</a:t>
                      </a:r>
                      <a:endParaRPr lang="en-VN" sz="2400" b="0" kern="100">
                        <a:effectLst/>
                        <a:latin typeface="American Typewriter" panose="02090604020004020304" pitchFamily="18" charset="77"/>
                        <a:ea typeface="Calibri" panose="020F0502020204030204" pitchFamily="34" charset="0"/>
                        <a:cs typeface="Times New Roman" panose="02020603050405020304" pitchFamily="18" charset="0"/>
                      </a:endParaRPr>
                    </a:p>
                    <a:p>
                      <a:pPr algn="just">
                        <a:lnSpc>
                          <a:spcPct val="125000"/>
                        </a:lnSpc>
                        <a:spcAft>
                          <a:spcPts val="1000"/>
                        </a:spcAft>
                      </a:pPr>
                      <a:r>
                        <a:rPr lang="vi-VN" sz="2400" b="0" kern="100">
                          <a:solidFill>
                            <a:srgbClr val="000000"/>
                          </a:solidFill>
                          <a:effectLst/>
                          <a:latin typeface="American Typewriter" panose="02090604020004020304" pitchFamily="18" charset="77"/>
                          <a:ea typeface="Calibri" panose="020F0502020204030204" pitchFamily="34" charset="0"/>
                          <a:cs typeface="Times New Roman" panose="02020603050405020304" pitchFamily="18" charset="0"/>
                        </a:rPr>
                        <a:t>- Nêu được một vấn đề có ý nghĩa đối với bản thân hay cộng đồng được gợi ra từ văn bản đã đọc.</a:t>
                      </a:r>
                      <a:endParaRPr lang="en-VN" sz="2400" b="0" kern="100">
                        <a:effectLst/>
                        <a:latin typeface="American Typewriter" panose="02090604020004020304" pitchFamily="18" charset="77"/>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5000"/>
                        </a:lnSpc>
                        <a:spcAft>
                          <a:spcPts val="1000"/>
                        </a:spcAft>
                      </a:pPr>
                      <a:r>
                        <a:rPr lang="en-US" sz="2400" b="0" kern="100" dirty="0" err="1">
                          <a:effectLst/>
                          <a:latin typeface="American Typewriter" panose="02090604020004020304" pitchFamily="18" charset="77"/>
                          <a:ea typeface="Calibri" panose="020F0502020204030204" pitchFamily="34" charset="0"/>
                          <a:cs typeface="Times New Roman" panose="02020603050405020304" pitchFamily="18" charset="0"/>
                        </a:rPr>
                        <a:t>Quyền</a:t>
                      </a:r>
                      <a:r>
                        <a:rPr lang="vi-VN" sz="2400" b="0" kern="100" dirty="0">
                          <a:effectLst/>
                          <a:latin typeface="American Typewriter" panose="02090604020004020304" pitchFamily="18" charset="77"/>
                          <a:ea typeface="Calibri" panose="020F0502020204030204" pitchFamily="34" charset="0"/>
                          <a:cs typeface="Times New Roman" panose="02020603050405020304" pitchFamily="18" charset="0"/>
                        </a:rPr>
                        <a:t> được tham gia trao đổi, bày tỏ ý kiến; quyền học tập để phát triển toàn diện và phát huy tốt nhất tiềm năng của bản thân.</a:t>
                      </a:r>
                      <a:endParaRPr lang="en-VN" sz="2400" b="0" kern="100" dirty="0">
                        <a:effectLst/>
                        <a:latin typeface="American Typewriter" panose="02090604020004020304" pitchFamily="18" charset="77"/>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5000"/>
                        </a:lnSpc>
                        <a:spcAft>
                          <a:spcPts val="1000"/>
                        </a:spcAft>
                      </a:pPr>
                      <a:r>
                        <a:rPr lang="en-US" sz="2400" b="0" kern="100" dirty="0" err="1">
                          <a:effectLst/>
                          <a:latin typeface="American Typewriter" panose="02090604020004020304" pitchFamily="18" charset="77"/>
                          <a:ea typeface="Calibri" panose="020F0502020204030204" pitchFamily="34" charset="0"/>
                          <a:cs typeface="Times New Roman" panose="02020603050405020304" pitchFamily="18" charset="0"/>
                        </a:rPr>
                        <a:t>Liên</a:t>
                      </a:r>
                      <a:r>
                        <a:rPr lang="en-US" sz="2400" b="0" kern="100" dirty="0">
                          <a:effectLst/>
                          <a:latin typeface="American Typewriter" panose="02090604020004020304" pitchFamily="18" charset="77"/>
                          <a:ea typeface="Calibri" panose="020F0502020204030204" pitchFamily="34" charset="0"/>
                          <a:cs typeface="Times New Roman" panose="02020603050405020304" pitchFamily="18" charset="0"/>
                        </a:rPr>
                        <a:t> </a:t>
                      </a:r>
                      <a:r>
                        <a:rPr lang="en-US" sz="2400" b="0" kern="100" dirty="0" err="1">
                          <a:effectLst/>
                          <a:latin typeface="American Typewriter" panose="02090604020004020304" pitchFamily="18" charset="77"/>
                          <a:ea typeface="Calibri" panose="020F0502020204030204" pitchFamily="34" charset="0"/>
                          <a:cs typeface="Times New Roman" panose="02020603050405020304" pitchFamily="18" charset="0"/>
                        </a:rPr>
                        <a:t>hệ</a:t>
                      </a:r>
                      <a:endParaRPr lang="en-VN" sz="2400" b="0" kern="100" dirty="0">
                        <a:effectLst/>
                        <a:latin typeface="American Typewriter" panose="02090604020004020304" pitchFamily="18" charset="77"/>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33586138"/>
                  </a:ext>
                </a:extLst>
              </a:tr>
            </a:tbl>
          </a:graphicData>
        </a:graphic>
      </p:graphicFrame>
    </p:spTree>
    <p:extLst>
      <p:ext uri="{BB962C8B-B14F-4D97-AF65-F5344CB8AC3E}">
        <p14:creationId xmlns:p14="http://schemas.microsoft.com/office/powerpoint/2010/main" val="995408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9018DC1B-EBBB-1A1A-6570-8176C0E82C72}"/>
              </a:ext>
            </a:extLst>
          </p:cNvPr>
          <p:cNvSpPr txBox="1">
            <a:spLocks/>
          </p:cNvSpPr>
          <p:nvPr/>
        </p:nvSpPr>
        <p:spPr>
          <a:xfrm>
            <a:off x="228599" y="328360"/>
            <a:ext cx="11758613" cy="3314698"/>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200"/>
              </a:spcBef>
              <a:buClr>
                <a:schemeClr val="accent1">
                  <a:lumMod val="75000"/>
                </a:schemeClr>
              </a:buClr>
              <a:buSzPct val="85000"/>
              <a:buFont typeface="Wingdings" pitchFamily="2" charset="2"/>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9pPr>
          </a:lstStyle>
          <a:p>
            <a:r>
              <a:rPr lang="en-VN" sz="2800" dirty="0">
                <a:latin typeface="American Typewriter" panose="02090604020004020304" pitchFamily="18" charset="77"/>
              </a:rPr>
              <a:t>HOẠT ĐỘNG VIẾT</a:t>
            </a:r>
          </a:p>
          <a:p>
            <a:pPr algn="ctr"/>
            <a:r>
              <a:rPr lang="en-VN" sz="2800" dirty="0">
                <a:latin typeface="American Typewriter" panose="02090604020004020304" pitchFamily="18" charset="77"/>
              </a:rPr>
              <a:t>(phân tích trên YÊU CẦU CẦN ĐẠT về viết ở lớp 3)</a:t>
            </a:r>
          </a:p>
          <a:p>
            <a:endParaRPr lang="en-VN" sz="2800" dirty="0">
              <a:latin typeface="American Typewriter" panose="02090604020004020304" pitchFamily="18" charset="77"/>
            </a:endParaRPr>
          </a:p>
        </p:txBody>
      </p:sp>
      <p:graphicFrame>
        <p:nvGraphicFramePr>
          <p:cNvPr id="5" name="Table 4">
            <a:extLst>
              <a:ext uri="{FF2B5EF4-FFF2-40B4-BE49-F238E27FC236}">
                <a16:creationId xmlns:a16="http://schemas.microsoft.com/office/drawing/2014/main" id="{367D76CF-CCD8-0FE2-19C5-FA6E52097E95}"/>
              </a:ext>
            </a:extLst>
          </p:cNvPr>
          <p:cNvGraphicFramePr>
            <a:graphicFrameLocks noGrp="1"/>
          </p:cNvGraphicFramePr>
          <p:nvPr>
            <p:extLst>
              <p:ext uri="{D42A27DB-BD31-4B8C-83A1-F6EECF244321}">
                <p14:modId xmlns:p14="http://schemas.microsoft.com/office/powerpoint/2010/main" val="2959165132"/>
              </p:ext>
            </p:extLst>
          </p:nvPr>
        </p:nvGraphicFramePr>
        <p:xfrm>
          <a:off x="228599" y="1725895"/>
          <a:ext cx="11782425" cy="4157443"/>
        </p:xfrm>
        <a:graphic>
          <a:graphicData uri="http://schemas.openxmlformats.org/drawingml/2006/table">
            <a:tbl>
              <a:tblPr firstRow="1" bandRow="1">
                <a:tableStyleId>{5C22544A-7EE6-4342-B048-85BDC9FD1C3A}</a:tableStyleId>
              </a:tblPr>
              <a:tblGrid>
                <a:gridCol w="6115051">
                  <a:extLst>
                    <a:ext uri="{9D8B030D-6E8A-4147-A177-3AD203B41FA5}">
                      <a16:colId xmlns:a16="http://schemas.microsoft.com/office/drawing/2014/main" val="106187854"/>
                    </a:ext>
                  </a:extLst>
                </a:gridCol>
                <a:gridCol w="3862387">
                  <a:extLst>
                    <a:ext uri="{9D8B030D-6E8A-4147-A177-3AD203B41FA5}">
                      <a16:colId xmlns:a16="http://schemas.microsoft.com/office/drawing/2014/main" val="315872653"/>
                    </a:ext>
                  </a:extLst>
                </a:gridCol>
                <a:gridCol w="1804987">
                  <a:extLst>
                    <a:ext uri="{9D8B030D-6E8A-4147-A177-3AD203B41FA5}">
                      <a16:colId xmlns:a16="http://schemas.microsoft.com/office/drawing/2014/main" val="2434704057"/>
                    </a:ext>
                  </a:extLst>
                </a:gridCol>
              </a:tblGrid>
              <a:tr h="694848">
                <a:tc>
                  <a:txBody>
                    <a:bodyPr/>
                    <a:lstStyle/>
                    <a:p>
                      <a:pPr algn="ctr"/>
                      <a:r>
                        <a:rPr lang="en-VN" sz="2400" b="0" dirty="0">
                          <a:latin typeface="American Typewriter" panose="02090604020004020304" pitchFamily="18" charset="77"/>
                        </a:rPr>
                        <a:t>Yêu cầu cần đạt</a:t>
                      </a:r>
                    </a:p>
                  </a:txBody>
                  <a:tcPr/>
                </a:tc>
                <a:tc>
                  <a:txBody>
                    <a:bodyPr/>
                    <a:lstStyle/>
                    <a:p>
                      <a:pPr algn="ctr"/>
                      <a:r>
                        <a:rPr lang="en-VN" sz="2400" b="0" dirty="0">
                          <a:latin typeface="American Typewriter" panose="02090604020004020304" pitchFamily="18" charset="77"/>
                        </a:rPr>
                        <a:t>Gợi ý nội dung tích hợp Quyền con người</a:t>
                      </a:r>
                    </a:p>
                  </a:txBody>
                  <a:tcPr/>
                </a:tc>
                <a:tc>
                  <a:txBody>
                    <a:bodyPr/>
                    <a:lstStyle/>
                    <a:p>
                      <a:pPr algn="ctr"/>
                      <a:r>
                        <a:rPr lang="en-VN" sz="2400" b="0" dirty="0">
                          <a:latin typeface="American Typewriter" panose="02090604020004020304" pitchFamily="18" charset="77"/>
                        </a:rPr>
                        <a:t>Mức độ TH</a:t>
                      </a:r>
                    </a:p>
                  </a:txBody>
                  <a:tcPr/>
                </a:tc>
                <a:extLst>
                  <a:ext uri="{0D108BD9-81ED-4DB2-BD59-A6C34878D82A}">
                    <a16:rowId xmlns:a16="http://schemas.microsoft.com/office/drawing/2014/main" val="1738406136"/>
                  </a:ext>
                </a:extLst>
              </a:tr>
              <a:tr h="1505683">
                <a:tc>
                  <a:txBody>
                    <a:bodyPr/>
                    <a:lstStyle/>
                    <a:p>
                      <a:pPr algn="just">
                        <a:lnSpc>
                          <a:spcPct val="125000"/>
                        </a:lnSpc>
                        <a:spcAft>
                          <a:spcPts val="1000"/>
                        </a:spcAft>
                      </a:pPr>
                      <a:r>
                        <a:rPr lang="vi-VN" sz="2400" b="0" kern="100" dirty="0">
                          <a:solidFill>
                            <a:srgbClr val="000000"/>
                          </a:solidFill>
                          <a:effectLst/>
                          <a:latin typeface="American Typewriter" panose="02090604020004020304" pitchFamily="18" charset="77"/>
                          <a:ea typeface="Calibri" panose="020F0502020204030204" pitchFamily="34" charset="0"/>
                          <a:cs typeface="Times New Roman" panose="02020603050405020304" pitchFamily="18" charset="0"/>
                        </a:rPr>
                        <a:t>Viết được đoạn văn nêu lí do vì sao mình thích hoặc không thích một nhân vật trong câu chuyện đã đọc hoặc đã nghe.</a:t>
                      </a:r>
                      <a:endParaRPr lang="en-VN" sz="2400" b="0" kern="100" dirty="0">
                        <a:effectLst/>
                        <a:latin typeface="American Typewriter" panose="02090604020004020304" pitchFamily="18" charset="77"/>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5000"/>
                        </a:lnSpc>
                        <a:spcAft>
                          <a:spcPts val="1000"/>
                        </a:spcAft>
                      </a:pPr>
                      <a:r>
                        <a:rPr lang="vi-VN" sz="2400" b="0" kern="100" dirty="0">
                          <a:effectLst/>
                          <a:latin typeface="American Typewriter" panose="02090604020004020304" pitchFamily="18" charset="77"/>
                          <a:ea typeface="Calibri" panose="020F0502020204030204" pitchFamily="34" charset="0"/>
                          <a:cs typeface="Times New Roman" panose="02020603050405020304" pitchFamily="18" charset="0"/>
                        </a:rPr>
                        <a:t>Quyền được bày tỏ ý kiến.</a:t>
                      </a:r>
                      <a:endParaRPr lang="en-VN" sz="2400" b="0" kern="100" dirty="0">
                        <a:effectLst/>
                        <a:latin typeface="American Typewriter" panose="02090604020004020304" pitchFamily="18" charset="77"/>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5000"/>
                        </a:lnSpc>
                        <a:spcAft>
                          <a:spcPts val="1000"/>
                        </a:spcAft>
                      </a:pPr>
                      <a:r>
                        <a:rPr lang="en-US" sz="2400" b="0" kern="100" dirty="0" err="1">
                          <a:effectLst/>
                          <a:latin typeface="American Typewriter" panose="02090604020004020304" pitchFamily="18" charset="77"/>
                          <a:ea typeface="Calibri" panose="020F0502020204030204" pitchFamily="34" charset="0"/>
                          <a:cs typeface="Times New Roman" panose="02020603050405020304" pitchFamily="18" charset="0"/>
                        </a:rPr>
                        <a:t>Liên</a:t>
                      </a:r>
                      <a:r>
                        <a:rPr lang="en-US" sz="2400" b="0" kern="100" dirty="0">
                          <a:effectLst/>
                          <a:latin typeface="American Typewriter" panose="02090604020004020304" pitchFamily="18" charset="77"/>
                          <a:ea typeface="Calibri" panose="020F0502020204030204" pitchFamily="34" charset="0"/>
                          <a:cs typeface="Times New Roman" panose="02020603050405020304" pitchFamily="18" charset="0"/>
                        </a:rPr>
                        <a:t> </a:t>
                      </a:r>
                      <a:r>
                        <a:rPr lang="en-US" sz="2400" b="0" kern="100" dirty="0" err="1">
                          <a:effectLst/>
                          <a:latin typeface="American Typewriter" panose="02090604020004020304" pitchFamily="18" charset="77"/>
                          <a:ea typeface="Calibri" panose="020F0502020204030204" pitchFamily="34" charset="0"/>
                          <a:cs typeface="Times New Roman" panose="02020603050405020304" pitchFamily="18" charset="0"/>
                        </a:rPr>
                        <a:t>hệ</a:t>
                      </a:r>
                      <a:endParaRPr lang="en-US" sz="2400" b="0" kern="100" dirty="0">
                        <a:effectLst/>
                        <a:latin typeface="American Typewriter" panose="02090604020004020304" pitchFamily="18" charset="77"/>
                        <a:ea typeface="Calibri" panose="020F0502020204030204" pitchFamily="34" charset="0"/>
                        <a:cs typeface="Times New Roman" panose="02020603050405020304" pitchFamily="18" charset="0"/>
                      </a:endParaRPr>
                    </a:p>
                    <a:p>
                      <a:pPr algn="ctr">
                        <a:lnSpc>
                          <a:spcPct val="125000"/>
                        </a:lnSpc>
                        <a:spcAft>
                          <a:spcPts val="1000"/>
                        </a:spcAft>
                      </a:pPr>
                      <a:endParaRPr lang="en-VN" sz="2400" b="0" kern="100" dirty="0">
                        <a:effectLst/>
                        <a:latin typeface="American Typewriter" panose="02090604020004020304" pitchFamily="18" charset="77"/>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33586138"/>
                  </a:ext>
                </a:extLst>
              </a:tr>
              <a:tr h="1505683">
                <a:tc>
                  <a:txBody>
                    <a:bodyPr/>
                    <a:lstStyle/>
                    <a:p>
                      <a:pPr algn="just">
                        <a:lnSpc>
                          <a:spcPct val="125000"/>
                        </a:lnSpc>
                        <a:spcAft>
                          <a:spcPts val="1000"/>
                        </a:spcAft>
                      </a:pPr>
                      <a:r>
                        <a:rPr lang="vi-VN" sz="2400" b="0" kern="100" dirty="0">
                          <a:effectLst/>
                          <a:latin typeface="American Typewriter" panose="02090604020004020304" pitchFamily="18" charset="77"/>
                          <a:ea typeface="Calibri" panose="020F0502020204030204" pitchFamily="34" charset="0"/>
                          <a:cs typeface="Times New Roman" panose="02020603050405020304" pitchFamily="18" charset="0"/>
                        </a:rPr>
                        <a:t>Viết được đoạn văn ngắn giới thiệu về bản thân, nêu được thông tin quan trọng như: họ và tên, ngày sinh, nơi sinh, sở thích, ước mơ của bản thân.</a:t>
                      </a:r>
                      <a:endParaRPr lang="en-VN" sz="2400" b="0" kern="100" dirty="0">
                        <a:effectLst/>
                        <a:latin typeface="American Typewriter" panose="02090604020004020304" pitchFamily="18" charset="77"/>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5000"/>
                        </a:lnSpc>
                        <a:spcAft>
                          <a:spcPts val="1000"/>
                        </a:spcAft>
                      </a:pPr>
                      <a:r>
                        <a:rPr lang="vi-VN" sz="2400" b="0" kern="100" dirty="0">
                          <a:effectLst/>
                          <a:latin typeface="American Typewriter" panose="02090604020004020304" pitchFamily="18" charset="77"/>
                          <a:ea typeface="Calibri" panose="020F0502020204030204" pitchFamily="34" charset="0"/>
                          <a:cs typeface="Times New Roman" panose="02020603050405020304" pitchFamily="18" charset="0"/>
                        </a:rPr>
                        <a:t>Quyền được khai sinh, quyền có họ, tên; quyền có chỗ ở, được chăm sóc và phát triển...</a:t>
                      </a:r>
                      <a:endParaRPr lang="en-VN" sz="2400" b="0" kern="100" dirty="0">
                        <a:effectLst/>
                        <a:latin typeface="American Typewriter" panose="02090604020004020304" pitchFamily="18" charset="77"/>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5000"/>
                        </a:lnSpc>
                        <a:spcAft>
                          <a:spcPts val="1000"/>
                        </a:spcAft>
                      </a:pPr>
                      <a:r>
                        <a:rPr lang="en-VN" sz="2400" b="0" kern="100" dirty="0">
                          <a:effectLst/>
                          <a:latin typeface="American Typewriter" panose="02090604020004020304" pitchFamily="18" charset="77"/>
                          <a:ea typeface="Calibri" panose="020F0502020204030204" pitchFamily="34" charset="0"/>
                          <a:cs typeface="Times New Roman" panose="02020603050405020304" pitchFamily="18" charset="0"/>
                        </a:rPr>
                        <a:t>Liên hệ</a:t>
                      </a:r>
                    </a:p>
                  </a:txBody>
                  <a:tcPr marL="68580" marR="68580" marT="0" marB="0"/>
                </a:tc>
                <a:extLst>
                  <a:ext uri="{0D108BD9-81ED-4DB2-BD59-A6C34878D82A}">
                    <a16:rowId xmlns:a16="http://schemas.microsoft.com/office/drawing/2014/main" val="1670788475"/>
                  </a:ext>
                </a:extLst>
              </a:tr>
            </a:tbl>
          </a:graphicData>
        </a:graphic>
      </p:graphicFrame>
    </p:spTree>
    <p:extLst>
      <p:ext uri="{BB962C8B-B14F-4D97-AF65-F5344CB8AC3E}">
        <p14:creationId xmlns:p14="http://schemas.microsoft.com/office/powerpoint/2010/main" val="4265564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E1129D-7D65-CB7B-AF91-A72E3FE43F5D}"/>
              </a:ext>
            </a:extLst>
          </p:cNvPr>
          <p:cNvPicPr>
            <a:picLocks noChangeAspect="1"/>
          </p:cNvPicPr>
          <p:nvPr/>
        </p:nvPicPr>
        <p:blipFill>
          <a:blip r:embed="rId3"/>
          <a:stretch>
            <a:fillRect/>
          </a:stretch>
        </p:blipFill>
        <p:spPr>
          <a:xfrm>
            <a:off x="2935941" y="0"/>
            <a:ext cx="6320118" cy="6858000"/>
          </a:xfrm>
          <a:prstGeom prst="rect">
            <a:avLst/>
          </a:prstGeom>
        </p:spPr>
      </p:pic>
      <p:pic>
        <p:nvPicPr>
          <p:cNvPr id="6146" name="Picture 2" descr="Giáo án và tài liêu sách Cánh Diều">
            <a:extLst>
              <a:ext uri="{FF2B5EF4-FFF2-40B4-BE49-F238E27FC236}">
                <a16:creationId xmlns:a16="http://schemas.microsoft.com/office/drawing/2014/main" id="{7D71AA68-ECCB-6CE6-FA03-C657D543DA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206" y="0"/>
            <a:ext cx="1842881" cy="1842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3753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31DAF01-0661-47DE-268C-A2CC5090BA58}"/>
              </a:ext>
            </a:extLst>
          </p:cNvPr>
          <p:cNvPicPr>
            <a:picLocks noChangeAspect="1"/>
          </p:cNvPicPr>
          <p:nvPr/>
        </p:nvPicPr>
        <p:blipFill>
          <a:blip r:embed="rId2"/>
          <a:stretch>
            <a:fillRect/>
          </a:stretch>
        </p:blipFill>
        <p:spPr>
          <a:xfrm>
            <a:off x="2825750" y="101600"/>
            <a:ext cx="6540500" cy="6654800"/>
          </a:xfrm>
          <a:prstGeom prst="rect">
            <a:avLst/>
          </a:prstGeom>
        </p:spPr>
      </p:pic>
    </p:spTree>
    <p:extLst>
      <p:ext uri="{BB962C8B-B14F-4D97-AF65-F5344CB8AC3E}">
        <p14:creationId xmlns:p14="http://schemas.microsoft.com/office/powerpoint/2010/main" val="3187064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D04802-36CE-F6AC-F01D-FCB4C916A121}"/>
              </a:ext>
            </a:extLst>
          </p:cNvPr>
          <p:cNvPicPr>
            <a:picLocks noChangeAspect="1"/>
          </p:cNvPicPr>
          <p:nvPr/>
        </p:nvPicPr>
        <p:blipFill>
          <a:blip r:embed="rId3"/>
          <a:stretch>
            <a:fillRect/>
          </a:stretch>
        </p:blipFill>
        <p:spPr>
          <a:xfrm>
            <a:off x="-1" y="0"/>
            <a:ext cx="5499847" cy="6858000"/>
          </a:xfrm>
          <a:prstGeom prst="rect">
            <a:avLst/>
          </a:prstGeom>
        </p:spPr>
      </p:pic>
      <p:pic>
        <p:nvPicPr>
          <p:cNvPr id="1028" name="Picture 4">
            <a:extLst>
              <a:ext uri="{FF2B5EF4-FFF2-40B4-BE49-F238E27FC236}">
                <a16:creationId xmlns:a16="http://schemas.microsoft.com/office/drawing/2014/main" id="{1470E400-6EA1-A5A6-2F4D-47107E66E1F6}"/>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203577" y="833718"/>
            <a:ext cx="5499846" cy="576878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65D95C9-92EE-40D7-4DD7-9CFC76014699}"/>
              </a:ext>
            </a:extLst>
          </p:cNvPr>
          <p:cNvSpPr txBox="1"/>
          <p:nvPr/>
        </p:nvSpPr>
        <p:spPr>
          <a:xfrm>
            <a:off x="7522610" y="2122935"/>
            <a:ext cx="2731069" cy="830997"/>
          </a:xfrm>
          <a:prstGeom prst="rect">
            <a:avLst/>
          </a:prstGeom>
          <a:noFill/>
          <a:ln>
            <a:noFill/>
          </a:ln>
        </p:spPr>
        <p:txBody>
          <a:bodyPr wrap="none" rtlCol="0">
            <a:spAutoFit/>
          </a:bodyPr>
          <a:lstStyle/>
          <a:p>
            <a:pPr algn="ctr"/>
            <a:r>
              <a:rPr lang="en-VN" sz="2400" dirty="0">
                <a:latin typeface="American Typewriter" panose="02090604020004020304" pitchFamily="18" charset="77"/>
              </a:rPr>
              <a:t>Quyền được </a:t>
            </a:r>
          </a:p>
          <a:p>
            <a:pPr algn="ctr"/>
            <a:r>
              <a:rPr lang="en-VN" sz="2400" dirty="0">
                <a:latin typeface="American Typewriter" panose="02090604020004020304" pitchFamily="18" charset="77"/>
              </a:rPr>
              <a:t>chăm lo sức khoẻ</a:t>
            </a:r>
          </a:p>
        </p:txBody>
      </p:sp>
      <p:sp>
        <p:nvSpPr>
          <p:cNvPr id="4" name="TextBox 3">
            <a:extLst>
              <a:ext uri="{FF2B5EF4-FFF2-40B4-BE49-F238E27FC236}">
                <a16:creationId xmlns:a16="http://schemas.microsoft.com/office/drawing/2014/main" id="{CAB9A53A-3A1C-96B2-718A-A99400CB03FD}"/>
              </a:ext>
            </a:extLst>
          </p:cNvPr>
          <p:cNvSpPr txBox="1"/>
          <p:nvPr/>
        </p:nvSpPr>
        <p:spPr>
          <a:xfrm rot="20944749">
            <a:off x="6750128" y="3111595"/>
            <a:ext cx="2039341" cy="830997"/>
          </a:xfrm>
          <a:prstGeom prst="rect">
            <a:avLst/>
          </a:prstGeom>
          <a:noFill/>
          <a:ln>
            <a:noFill/>
          </a:ln>
        </p:spPr>
        <p:txBody>
          <a:bodyPr wrap="none" rtlCol="0">
            <a:spAutoFit/>
          </a:bodyPr>
          <a:lstStyle/>
          <a:p>
            <a:pPr algn="ctr"/>
            <a:r>
              <a:rPr lang="en-VN" sz="2400" dirty="0">
                <a:latin typeface="American Typewriter" panose="02090604020004020304" pitchFamily="18" charset="77"/>
              </a:rPr>
              <a:t>Quyền được </a:t>
            </a:r>
          </a:p>
          <a:p>
            <a:pPr algn="ctr"/>
            <a:r>
              <a:rPr lang="en-VN" sz="2400" dirty="0">
                <a:latin typeface="American Typewriter" panose="02090604020004020304" pitchFamily="18" charset="77"/>
              </a:rPr>
              <a:t>yêu thương</a:t>
            </a:r>
          </a:p>
        </p:txBody>
      </p:sp>
      <p:sp>
        <p:nvSpPr>
          <p:cNvPr id="6" name="TextBox 5">
            <a:extLst>
              <a:ext uri="{FF2B5EF4-FFF2-40B4-BE49-F238E27FC236}">
                <a16:creationId xmlns:a16="http://schemas.microsoft.com/office/drawing/2014/main" id="{939B9E4E-A52E-4F96-10DA-1AB5D8B29C68}"/>
              </a:ext>
            </a:extLst>
          </p:cNvPr>
          <p:cNvSpPr txBox="1"/>
          <p:nvPr/>
        </p:nvSpPr>
        <p:spPr>
          <a:xfrm rot="496125">
            <a:off x="9234009" y="3212486"/>
            <a:ext cx="2039341" cy="830997"/>
          </a:xfrm>
          <a:prstGeom prst="rect">
            <a:avLst/>
          </a:prstGeom>
          <a:noFill/>
          <a:ln>
            <a:noFill/>
          </a:ln>
        </p:spPr>
        <p:txBody>
          <a:bodyPr wrap="none" rtlCol="0">
            <a:spAutoFit/>
          </a:bodyPr>
          <a:lstStyle/>
          <a:p>
            <a:pPr algn="ctr"/>
            <a:r>
              <a:rPr lang="en-VN" sz="2400" dirty="0">
                <a:latin typeface="American Typewriter" panose="02090604020004020304" pitchFamily="18" charset="77"/>
              </a:rPr>
              <a:t>Quyền được </a:t>
            </a:r>
          </a:p>
          <a:p>
            <a:pPr algn="ctr"/>
            <a:r>
              <a:rPr lang="en-VN" sz="2400" dirty="0">
                <a:latin typeface="American Typewriter" panose="02090604020004020304" pitchFamily="18" charset="77"/>
              </a:rPr>
              <a:t>giáo dục</a:t>
            </a:r>
          </a:p>
        </p:txBody>
      </p:sp>
      <p:sp>
        <p:nvSpPr>
          <p:cNvPr id="8" name="TextBox 7">
            <a:extLst>
              <a:ext uri="{FF2B5EF4-FFF2-40B4-BE49-F238E27FC236}">
                <a16:creationId xmlns:a16="http://schemas.microsoft.com/office/drawing/2014/main" id="{943BC7F7-3ADC-9994-7EE1-D0749CFE2A77}"/>
              </a:ext>
            </a:extLst>
          </p:cNvPr>
          <p:cNvSpPr txBox="1"/>
          <p:nvPr/>
        </p:nvSpPr>
        <p:spPr>
          <a:xfrm>
            <a:off x="7393608" y="4133610"/>
            <a:ext cx="2424061" cy="830997"/>
          </a:xfrm>
          <a:prstGeom prst="rect">
            <a:avLst/>
          </a:prstGeom>
          <a:noFill/>
          <a:ln>
            <a:noFill/>
          </a:ln>
        </p:spPr>
        <p:txBody>
          <a:bodyPr wrap="none" rtlCol="0">
            <a:spAutoFit/>
          </a:bodyPr>
          <a:lstStyle/>
          <a:p>
            <a:pPr algn="ctr"/>
            <a:r>
              <a:rPr lang="en-VN" sz="2400" dirty="0">
                <a:latin typeface="American Typewriter" panose="02090604020004020304" pitchFamily="18" charset="77"/>
              </a:rPr>
              <a:t>Bổn phận </a:t>
            </a:r>
          </a:p>
          <a:p>
            <a:pPr algn="ctr"/>
            <a:r>
              <a:rPr lang="en-VN" sz="2400" dirty="0">
                <a:latin typeface="American Typewriter" panose="02090604020004020304" pitchFamily="18" charset="77"/>
              </a:rPr>
              <a:t>với người khác</a:t>
            </a:r>
          </a:p>
        </p:txBody>
      </p:sp>
    </p:spTree>
    <p:extLst>
      <p:ext uri="{BB962C8B-B14F-4D97-AF65-F5344CB8AC3E}">
        <p14:creationId xmlns:p14="http://schemas.microsoft.com/office/powerpoint/2010/main" val="2395276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2F081D-FC56-D58C-3777-849E40924A6B}"/>
              </a:ext>
            </a:extLst>
          </p:cNvPr>
          <p:cNvPicPr>
            <a:picLocks noChangeAspect="1"/>
          </p:cNvPicPr>
          <p:nvPr/>
        </p:nvPicPr>
        <p:blipFill>
          <a:blip r:embed="rId3"/>
          <a:stretch>
            <a:fillRect/>
          </a:stretch>
        </p:blipFill>
        <p:spPr>
          <a:xfrm>
            <a:off x="-1" y="26896"/>
            <a:ext cx="5499847" cy="6736975"/>
          </a:xfrm>
          <a:prstGeom prst="rect">
            <a:avLst/>
          </a:prstGeom>
        </p:spPr>
      </p:pic>
      <p:pic>
        <p:nvPicPr>
          <p:cNvPr id="2050" name="Picture 2">
            <a:extLst>
              <a:ext uri="{FF2B5EF4-FFF2-40B4-BE49-F238E27FC236}">
                <a16:creationId xmlns:a16="http://schemas.microsoft.com/office/drawing/2014/main" id="{544CB13F-3F6E-90F2-07CF-0ADCC80F431F}"/>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5853953" y="342900"/>
            <a:ext cx="6172200" cy="6172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B3C54A6-091D-123D-5F8B-620B7B8B2A36}"/>
              </a:ext>
            </a:extLst>
          </p:cNvPr>
          <p:cNvSpPr txBox="1"/>
          <p:nvPr/>
        </p:nvSpPr>
        <p:spPr>
          <a:xfrm>
            <a:off x="7159758" y="1477476"/>
            <a:ext cx="3560590" cy="830997"/>
          </a:xfrm>
          <a:prstGeom prst="rect">
            <a:avLst/>
          </a:prstGeom>
          <a:noFill/>
          <a:ln>
            <a:noFill/>
          </a:ln>
        </p:spPr>
        <p:txBody>
          <a:bodyPr wrap="none" rtlCol="0">
            <a:spAutoFit/>
          </a:bodyPr>
          <a:lstStyle/>
          <a:p>
            <a:pPr algn="ctr"/>
            <a:r>
              <a:rPr lang="en-VN" sz="2400" dirty="0">
                <a:latin typeface="American Typewriter" panose="02090604020004020304" pitchFamily="18" charset="77"/>
              </a:rPr>
              <a:t>Quyền được giáo dục </a:t>
            </a:r>
          </a:p>
          <a:p>
            <a:pPr algn="ctr"/>
            <a:r>
              <a:rPr lang="en-VN" sz="2400" dirty="0">
                <a:latin typeface="American Typewriter" panose="02090604020004020304" pitchFamily="18" charset="77"/>
              </a:rPr>
              <a:t>(các kĩ năng tự bảo vệ)</a:t>
            </a:r>
          </a:p>
        </p:txBody>
      </p:sp>
      <p:sp>
        <p:nvSpPr>
          <p:cNvPr id="4" name="TextBox 3">
            <a:extLst>
              <a:ext uri="{FF2B5EF4-FFF2-40B4-BE49-F238E27FC236}">
                <a16:creationId xmlns:a16="http://schemas.microsoft.com/office/drawing/2014/main" id="{5A478DF1-39CC-02A4-EA42-ABB798F5C787}"/>
              </a:ext>
            </a:extLst>
          </p:cNvPr>
          <p:cNvSpPr txBox="1"/>
          <p:nvPr/>
        </p:nvSpPr>
        <p:spPr>
          <a:xfrm>
            <a:off x="6906427" y="2658219"/>
            <a:ext cx="4067251" cy="1569660"/>
          </a:xfrm>
          <a:prstGeom prst="rect">
            <a:avLst/>
          </a:prstGeom>
          <a:noFill/>
          <a:ln>
            <a:noFill/>
          </a:ln>
        </p:spPr>
        <p:txBody>
          <a:bodyPr wrap="square" rtlCol="0">
            <a:spAutoFit/>
          </a:bodyPr>
          <a:lstStyle/>
          <a:p>
            <a:pPr algn="ctr"/>
            <a:r>
              <a:rPr lang="en-VN" sz="2400" dirty="0">
                <a:latin typeface="American Typewriter" panose="02090604020004020304" pitchFamily="18" charset="77"/>
              </a:rPr>
              <a:t>Quyền được bảo vệ </a:t>
            </a:r>
          </a:p>
          <a:p>
            <a:pPr algn="ctr"/>
            <a:r>
              <a:rPr lang="en-VN" sz="2400" dirty="0">
                <a:latin typeface="American Typewriter" panose="02090604020004020304" pitchFamily="18" charset="77"/>
              </a:rPr>
              <a:t>khỏi các tình huống</a:t>
            </a:r>
          </a:p>
          <a:p>
            <a:pPr algn="ctr"/>
            <a:r>
              <a:rPr lang="en-VN" sz="2400" dirty="0">
                <a:latin typeface="American Typewriter" panose="02090604020004020304" pitchFamily="18" charset="77"/>
              </a:rPr>
              <a:t>tai nạn, thiên tai</a:t>
            </a:r>
          </a:p>
          <a:p>
            <a:pPr algn="ctr"/>
            <a:r>
              <a:rPr lang="en-VN" sz="2400" dirty="0">
                <a:latin typeface="American Typewriter" panose="02090604020004020304" pitchFamily="18" charset="77"/>
              </a:rPr>
              <a:t>nguy hiểm</a:t>
            </a:r>
          </a:p>
        </p:txBody>
      </p:sp>
      <p:sp>
        <p:nvSpPr>
          <p:cNvPr id="5" name="TextBox 4">
            <a:extLst>
              <a:ext uri="{FF2B5EF4-FFF2-40B4-BE49-F238E27FC236}">
                <a16:creationId xmlns:a16="http://schemas.microsoft.com/office/drawing/2014/main" id="{EB27E80C-7C9A-A338-57DA-3E7BECA28271}"/>
              </a:ext>
            </a:extLst>
          </p:cNvPr>
          <p:cNvSpPr txBox="1"/>
          <p:nvPr/>
        </p:nvSpPr>
        <p:spPr>
          <a:xfrm>
            <a:off x="7479711" y="4549527"/>
            <a:ext cx="2228495" cy="830997"/>
          </a:xfrm>
          <a:prstGeom prst="rect">
            <a:avLst/>
          </a:prstGeom>
          <a:noFill/>
          <a:ln>
            <a:noFill/>
          </a:ln>
        </p:spPr>
        <p:txBody>
          <a:bodyPr wrap="none" rtlCol="0">
            <a:spAutoFit/>
          </a:bodyPr>
          <a:lstStyle/>
          <a:p>
            <a:pPr algn="ctr"/>
            <a:r>
              <a:rPr lang="en-VN" sz="2400" dirty="0">
                <a:latin typeface="American Typewriter" panose="02090604020004020304" pitchFamily="18" charset="77"/>
              </a:rPr>
              <a:t>Bổn phận</a:t>
            </a:r>
          </a:p>
          <a:p>
            <a:pPr algn="ctr"/>
            <a:r>
              <a:rPr lang="en-VN" sz="2400" dirty="0">
                <a:latin typeface="American Typewriter" panose="02090604020004020304" pitchFamily="18" charset="77"/>
              </a:rPr>
              <a:t>với cộng đồng</a:t>
            </a:r>
          </a:p>
        </p:txBody>
      </p:sp>
    </p:spTree>
    <p:extLst>
      <p:ext uri="{BB962C8B-B14F-4D97-AF65-F5344CB8AC3E}">
        <p14:creationId xmlns:p14="http://schemas.microsoft.com/office/powerpoint/2010/main" val="336664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D309FC2-73C5-4867-7B68-6CA6BD7354BD}"/>
              </a:ext>
            </a:extLst>
          </p:cNvPr>
          <p:cNvPicPr>
            <a:picLocks noChangeAspect="1"/>
          </p:cNvPicPr>
          <p:nvPr/>
        </p:nvPicPr>
        <p:blipFill>
          <a:blip r:embed="rId3"/>
          <a:stretch>
            <a:fillRect/>
          </a:stretch>
        </p:blipFill>
        <p:spPr>
          <a:xfrm>
            <a:off x="7086600" y="0"/>
            <a:ext cx="5105400" cy="6858000"/>
          </a:xfrm>
          <a:prstGeom prst="rect">
            <a:avLst/>
          </a:prstGeom>
        </p:spPr>
      </p:pic>
      <p:pic>
        <p:nvPicPr>
          <p:cNvPr id="3074" name="Picture 2">
            <a:extLst>
              <a:ext uri="{FF2B5EF4-FFF2-40B4-BE49-F238E27FC236}">
                <a16:creationId xmlns:a16="http://schemas.microsoft.com/office/drawing/2014/main" id="{EB8D0B93-1EFB-8EE6-7FAF-7BAF12D80C4A}"/>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0" y="0"/>
            <a:ext cx="70866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B7120F4-B616-7C65-A32E-AE5294D214D0}"/>
              </a:ext>
            </a:extLst>
          </p:cNvPr>
          <p:cNvSpPr txBox="1"/>
          <p:nvPr/>
        </p:nvSpPr>
        <p:spPr>
          <a:xfrm>
            <a:off x="869741" y="1900457"/>
            <a:ext cx="3426772" cy="830997"/>
          </a:xfrm>
          <a:prstGeom prst="rect">
            <a:avLst/>
          </a:prstGeom>
          <a:noFill/>
          <a:ln>
            <a:noFill/>
          </a:ln>
        </p:spPr>
        <p:txBody>
          <a:bodyPr wrap="none" rtlCol="0">
            <a:spAutoFit/>
          </a:bodyPr>
          <a:lstStyle/>
          <a:p>
            <a:pPr algn="ctr"/>
            <a:r>
              <a:rPr lang="en-VN" sz="2400" dirty="0">
                <a:latin typeface="American Typewriter" panose="02090604020004020304" pitchFamily="18" charset="77"/>
              </a:rPr>
              <a:t>Quyền được</a:t>
            </a:r>
          </a:p>
          <a:p>
            <a:pPr algn="ctr"/>
            <a:r>
              <a:rPr lang="en-VN" sz="2400" dirty="0">
                <a:latin typeface="American Typewriter" panose="02090604020004020304" pitchFamily="18" charset="77"/>
              </a:rPr>
              <a:t>chăm sóc, yêu thương</a:t>
            </a:r>
          </a:p>
        </p:txBody>
      </p:sp>
      <p:sp>
        <p:nvSpPr>
          <p:cNvPr id="4" name="TextBox 3">
            <a:extLst>
              <a:ext uri="{FF2B5EF4-FFF2-40B4-BE49-F238E27FC236}">
                <a16:creationId xmlns:a16="http://schemas.microsoft.com/office/drawing/2014/main" id="{5DA96D0E-A39D-B9FE-028D-FEFBA00A52BA}"/>
              </a:ext>
            </a:extLst>
          </p:cNvPr>
          <p:cNvSpPr txBox="1"/>
          <p:nvPr/>
        </p:nvSpPr>
        <p:spPr>
          <a:xfrm>
            <a:off x="1981200" y="2879371"/>
            <a:ext cx="4138505" cy="830997"/>
          </a:xfrm>
          <a:prstGeom prst="rect">
            <a:avLst/>
          </a:prstGeom>
          <a:noFill/>
          <a:ln>
            <a:noFill/>
          </a:ln>
        </p:spPr>
        <p:txBody>
          <a:bodyPr wrap="none" rtlCol="0">
            <a:spAutoFit/>
          </a:bodyPr>
          <a:lstStyle/>
          <a:p>
            <a:pPr algn="ctr"/>
            <a:r>
              <a:rPr lang="en-VN" sz="2400" dirty="0">
                <a:latin typeface="American Typewriter" panose="02090604020004020304" pitchFamily="18" charset="77"/>
              </a:rPr>
              <a:t>Chia sẻ</a:t>
            </a:r>
          </a:p>
          <a:p>
            <a:pPr algn="ctr"/>
            <a:r>
              <a:rPr lang="en-VN" sz="2400" dirty="0">
                <a:latin typeface="American Typewriter" panose="02090604020004020304" pitchFamily="18" charset="77"/>
              </a:rPr>
              <a:t>trách nhiệm trong gia đình</a:t>
            </a:r>
          </a:p>
        </p:txBody>
      </p:sp>
    </p:spTree>
    <p:extLst>
      <p:ext uri="{BB962C8B-B14F-4D97-AF65-F5344CB8AC3E}">
        <p14:creationId xmlns:p14="http://schemas.microsoft.com/office/powerpoint/2010/main" val="428755763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{B593A77B-DB27-E14E-B965-47A246288D84}tf10001070</Template>
  <TotalTime>323</TotalTime>
  <Words>847</Words>
  <Application>Microsoft Office PowerPoint</Application>
  <PresentationFormat>Widescreen</PresentationFormat>
  <Paragraphs>80</Paragraphs>
  <Slides>14</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American Typewriter</vt:lpstr>
      <vt:lpstr>Calibri</vt:lpstr>
      <vt:lpstr>Consolas</vt:lpstr>
      <vt:lpstr>Rockwell</vt:lpstr>
      <vt:lpstr>Rockwell Condensed</vt:lpstr>
      <vt:lpstr>Rockwell Extra Bold</vt:lpstr>
      <vt:lpstr>Times New Roman</vt:lpstr>
      <vt:lpstr>Wingdings</vt:lpstr>
      <vt:lpstr>Wood Type</vt:lpstr>
      <vt:lpstr>Hướng dẫn  TÍCH HỢP NỘI DUNG GIÁO DỤC QUYỀN CON NGƯỜI  trong Chương trình môn Tiếng Việt</vt:lpstr>
      <vt:lpstr>CÁC HOẠT ĐỘNG ĐỌC, VIẾT, NÓI VÀ NGHE  ĐỀU CÓ THỂ TÍCH HỢP GIÁO DỤC QUYỀN CON NGƯỜI MỘT CÁCH HIỆU QUẢ</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KẾT LUẬN SƯ PHẠM</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Hướng dẫn  TÍCH HỢP NỘI DUNG GIÁO DỤC QUYỀN CON NGƯỜI  trong Chương trình môn Tiếng Việt</dc:title>
  <dc:creator>Microsoft Office User</dc:creator>
  <cp:lastModifiedBy>Admin</cp:lastModifiedBy>
  <cp:revision>34</cp:revision>
  <dcterms:created xsi:type="dcterms:W3CDTF">2023-12-26T00:50:52Z</dcterms:created>
  <dcterms:modified xsi:type="dcterms:W3CDTF">2024-03-04T06:15:53Z</dcterms:modified>
</cp:coreProperties>
</file>