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1" r:id="rId1"/>
    <p:sldMasterId id="2147483656" r:id="rId2"/>
    <p:sldMasterId id="2147483654" r:id="rId3"/>
  </p:sldMasterIdLst>
  <p:notesMasterIdLst>
    <p:notesMasterId r:id="rId30"/>
  </p:notesMasterIdLst>
  <p:sldIdLst>
    <p:sldId id="718" r:id="rId4"/>
    <p:sldId id="2118" r:id="rId5"/>
    <p:sldId id="2122" r:id="rId6"/>
    <p:sldId id="2123" r:id="rId7"/>
    <p:sldId id="2124" r:id="rId8"/>
    <p:sldId id="2125" r:id="rId9"/>
    <p:sldId id="2126" r:id="rId10"/>
    <p:sldId id="2127" r:id="rId11"/>
    <p:sldId id="2128" r:id="rId12"/>
    <p:sldId id="2129" r:id="rId13"/>
    <p:sldId id="2130" r:id="rId14"/>
    <p:sldId id="2132" r:id="rId15"/>
    <p:sldId id="2131" r:id="rId16"/>
    <p:sldId id="2134" r:id="rId17"/>
    <p:sldId id="2133" r:id="rId18"/>
    <p:sldId id="2139" r:id="rId19"/>
    <p:sldId id="2140" r:id="rId20"/>
    <p:sldId id="2144" r:id="rId21"/>
    <p:sldId id="2145" r:id="rId22"/>
    <p:sldId id="2146" r:id="rId23"/>
    <p:sldId id="2147" r:id="rId24"/>
    <p:sldId id="2149" r:id="rId25"/>
    <p:sldId id="2150" r:id="rId26"/>
    <p:sldId id="2148" r:id="rId27"/>
    <p:sldId id="2151" r:id="rId28"/>
    <p:sldId id="2109" r:id="rId29"/>
  </p:sldIdLst>
  <p:sldSz cx="12192000" cy="6858000"/>
  <p:notesSz cx="6735763" cy="9866313"/>
  <p:embeddedFontLst>
    <p:embeddedFont>
      <p:font typeface="SimSun" panose="02010600030101010101" pitchFamily="2" charset="-122"/>
      <p:regular r:id="rId31"/>
    </p:embeddedFont>
    <p:embeddedFont>
      <p:font typeface="Calibri" panose="020F0502020204030204" pitchFamily="34" charset="0"/>
      <p:regular r:id="rId32"/>
      <p:bold r:id="rId33"/>
      <p:italic r:id="rId34"/>
      <p:boldItalic r:id="rId35"/>
    </p:embeddedFont>
    <p:embeddedFont>
      <p:font typeface="Tahoma" panose="020B0604030504040204" pitchFamily="3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86"/>
    <a:srgbClr val="FFC163"/>
    <a:srgbClr val="FF9B09"/>
    <a:srgbClr val="D66767"/>
    <a:srgbClr val="C00000"/>
    <a:srgbClr val="FF7A7A"/>
    <a:srgbClr val="DE8400"/>
    <a:srgbClr val="FFAA2D"/>
    <a:srgbClr val="8E4344"/>
    <a:srgbClr val="7C3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6467" autoAdjust="0"/>
  </p:normalViewPr>
  <p:slideViewPr>
    <p:cSldViewPr snapToGrid="0" showGuides="1">
      <p:cViewPr varScale="1">
        <p:scale>
          <a:sx n="63" d="100"/>
          <a:sy n="63" d="100"/>
        </p:scale>
        <p:origin x="1062" y="72"/>
      </p:cViewPr>
      <p:guideLst>
        <p:guide orient="horz" pos="2136"/>
        <p:guide pos="3840"/>
      </p:guideLst>
    </p:cSldViewPr>
  </p:slideViewPr>
  <p:outlineViewPr>
    <p:cViewPr>
      <p:scale>
        <a:sx n="33" d="100"/>
        <a:sy n="33" d="100"/>
      </p:scale>
      <p:origin x="0" y="-3372"/>
    </p:cViewPr>
  </p:outlineViewPr>
  <p:notesTextViewPr>
    <p:cViewPr>
      <p:scale>
        <a:sx n="1" d="1"/>
        <a:sy n="1" d="1"/>
      </p:scale>
      <p:origin x="0" y="0"/>
    </p:cViewPr>
  </p:notesTextViewPr>
  <p:sorterViewPr>
    <p:cViewPr>
      <p:scale>
        <a:sx n="100" d="100"/>
        <a:sy n="100" d="100"/>
      </p:scale>
      <p:origin x="0" y="-70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7ED1E657-C3F4-4AAF-9BED-C4E7116E7E74}" type="datetimeFigureOut">
              <a:rPr lang="en-US" smtClean="0"/>
              <a:t>3/4/2024</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1D8C47FB-7DE1-4FFB-B8F9-BA430F0A6FF1}" type="slidenum">
              <a:rPr lang="en-US" smtClean="0"/>
              <a:t>‹#›</a:t>
            </a:fld>
            <a:endParaRPr lang="en-US"/>
          </a:p>
        </p:txBody>
      </p:sp>
    </p:spTree>
    <p:extLst>
      <p:ext uri="{BB962C8B-B14F-4D97-AF65-F5344CB8AC3E}">
        <p14:creationId xmlns:p14="http://schemas.microsoft.com/office/powerpoint/2010/main" val="584079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1939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6382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0000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2454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0392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6964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6984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1330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242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5235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690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5165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878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336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5553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1286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73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511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666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631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635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414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2115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5EF34-54E1-4CD6-9F15-1DF05822146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5153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7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509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905524" y="1684641"/>
            <a:ext cx="2268000" cy="1986288"/>
          </a:xfrm>
          <a:prstGeom prst="rect">
            <a:avLst/>
          </a:prstGeom>
          <a:solidFill>
            <a:schemeClr val="bg1">
              <a:lumMod val="95000"/>
            </a:schemeClr>
          </a:solidFill>
          <a:ln w="19050">
            <a:solidFill>
              <a:schemeClr val="accent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B90BA5AE-2490-419A-9546-402D02F0F430}"/>
              </a:ext>
            </a:extLst>
          </p:cNvPr>
          <p:cNvSpPr>
            <a:spLocks noGrp="1"/>
          </p:cNvSpPr>
          <p:nvPr>
            <p:ph type="pic" sz="quarter" idx="33" hasCustomPrompt="1"/>
          </p:nvPr>
        </p:nvSpPr>
        <p:spPr>
          <a:xfrm>
            <a:off x="3603313" y="1684641"/>
            <a:ext cx="2268000" cy="1986288"/>
          </a:xfrm>
          <a:prstGeom prst="rect">
            <a:avLst/>
          </a:prstGeom>
          <a:solidFill>
            <a:schemeClr val="bg1">
              <a:lumMod val="95000"/>
            </a:schemeClr>
          </a:solidFill>
          <a:ln w="19050">
            <a:solidFill>
              <a:schemeClr val="accent2"/>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
        <p:nvSpPr>
          <p:cNvPr id="12" name="그림 개체 틀 2">
            <a:extLst>
              <a:ext uri="{FF2B5EF4-FFF2-40B4-BE49-F238E27FC236}">
                <a16:creationId xmlns:a16="http://schemas.microsoft.com/office/drawing/2014/main" id="{7F9885DB-8EEC-4DEC-B04E-A35EA931C0FC}"/>
              </a:ext>
            </a:extLst>
          </p:cNvPr>
          <p:cNvSpPr>
            <a:spLocks noGrp="1"/>
          </p:cNvSpPr>
          <p:nvPr>
            <p:ph type="pic" sz="quarter" idx="38" hasCustomPrompt="1"/>
          </p:nvPr>
        </p:nvSpPr>
        <p:spPr>
          <a:xfrm>
            <a:off x="6301102" y="1684641"/>
            <a:ext cx="2268000" cy="1986288"/>
          </a:xfrm>
          <a:prstGeom prst="rect">
            <a:avLst/>
          </a:prstGeom>
          <a:solidFill>
            <a:schemeClr val="bg1">
              <a:lumMod val="95000"/>
            </a:schemeClr>
          </a:solidFill>
          <a:ln w="19050">
            <a:solidFill>
              <a:schemeClr val="accent3"/>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
        <p:nvSpPr>
          <p:cNvPr id="13" name="그림 개체 틀 2">
            <a:extLst>
              <a:ext uri="{FF2B5EF4-FFF2-40B4-BE49-F238E27FC236}">
                <a16:creationId xmlns:a16="http://schemas.microsoft.com/office/drawing/2014/main" id="{F8820DFE-35B9-44E0-883B-A21DCD7C7503}"/>
              </a:ext>
            </a:extLst>
          </p:cNvPr>
          <p:cNvSpPr>
            <a:spLocks noGrp="1"/>
          </p:cNvSpPr>
          <p:nvPr>
            <p:ph type="pic" sz="quarter" idx="43" hasCustomPrompt="1"/>
          </p:nvPr>
        </p:nvSpPr>
        <p:spPr>
          <a:xfrm>
            <a:off x="9016308" y="1684641"/>
            <a:ext cx="2268000" cy="1986288"/>
          </a:xfrm>
          <a:prstGeom prst="rect">
            <a:avLst/>
          </a:prstGeom>
          <a:solidFill>
            <a:schemeClr val="bg1">
              <a:lumMod val="95000"/>
            </a:schemeClr>
          </a:solidFill>
          <a:ln w="19050">
            <a:solidFill>
              <a:schemeClr val="accent4"/>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7" name="Group 26">
            <a:extLst>
              <a:ext uri="{FF2B5EF4-FFF2-40B4-BE49-F238E27FC236}">
                <a16:creationId xmlns:a16="http://schemas.microsoft.com/office/drawing/2014/main" id="{6B03E213-D4DF-4EF0-9F61-659F284976AB}"/>
              </a:ext>
            </a:extLst>
          </p:cNvPr>
          <p:cNvGrpSpPr/>
          <p:nvPr userDrawn="1"/>
        </p:nvGrpSpPr>
        <p:grpSpPr>
          <a:xfrm flipV="1">
            <a:off x="0" y="6589394"/>
            <a:ext cx="12207240" cy="169545"/>
            <a:chOff x="0" y="6646544"/>
            <a:chExt cx="9003886" cy="169545"/>
          </a:xfrm>
        </p:grpSpPr>
        <p:sp>
          <p:nvSpPr>
            <p:cNvPr id="23" name="Rectangle 22">
              <a:extLst>
                <a:ext uri="{FF2B5EF4-FFF2-40B4-BE49-F238E27FC236}">
                  <a16:creationId xmlns:a16="http://schemas.microsoft.com/office/drawing/2014/main" id="{EA3FE02D-42B7-4C9D-8A1E-1D89D526B2CE}"/>
                </a:ext>
              </a:extLst>
            </p:cNvPr>
            <p:cNvSpPr/>
            <p:nvPr userDrawn="1"/>
          </p:nvSpPr>
          <p:spPr>
            <a:xfrm>
              <a:off x="0" y="6724649"/>
              <a:ext cx="900388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8D5CB49-7A8E-4E79-8B3F-4B08186A005B}"/>
                </a:ext>
              </a:extLst>
            </p:cNvPr>
            <p:cNvSpPr/>
            <p:nvPr userDrawn="1"/>
          </p:nvSpPr>
          <p:spPr>
            <a:xfrm>
              <a:off x="0" y="6646544"/>
              <a:ext cx="900388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D770D03-D2D1-48C9-8D60-8B6B995F4025}"/>
              </a:ext>
            </a:extLst>
          </p:cNvPr>
          <p:cNvSpPr/>
          <p:nvPr userDrawn="1"/>
        </p:nvSpPr>
        <p:spPr>
          <a:xfrm>
            <a:off x="9162634" y="6483782"/>
            <a:ext cx="2800767" cy="365760"/>
          </a:xfrm>
          <a:prstGeom prst="rect">
            <a:avLst/>
          </a:prstGeom>
        </p:spPr>
        <p:txBody>
          <a:bodyPr wrap="none">
            <a:spAutoFit/>
          </a:bodyPr>
          <a:lstStyle/>
          <a:p>
            <a:r>
              <a:rPr lang="en-US" dirty="0">
                <a:solidFill>
                  <a:schemeClr val="bg1"/>
                </a:solidFill>
              </a:rPr>
              <a:t>Living Sports Healthy Life</a:t>
            </a:r>
          </a:p>
        </p:txBody>
      </p:sp>
    </p:spTree>
    <p:extLst>
      <p:ext uri="{BB962C8B-B14F-4D97-AF65-F5344CB8AC3E}">
        <p14:creationId xmlns:p14="http://schemas.microsoft.com/office/powerpoint/2010/main" val="4087088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0" name="막힌 원호 14">
            <a:extLst>
              <a:ext uri="{FF2B5EF4-FFF2-40B4-BE49-F238E27FC236}">
                <a16:creationId xmlns:a16="http://schemas.microsoft.com/office/drawing/2014/main" id="{8BBD93FA-C902-44BC-A5BA-59A5998BE45C}"/>
              </a:ext>
            </a:extLst>
          </p:cNvPr>
          <p:cNvSpPr/>
          <p:nvPr userDrawn="1"/>
        </p:nvSpPr>
        <p:spPr>
          <a:xfrm>
            <a:off x="4093892" y="1736269"/>
            <a:ext cx="3960000" cy="3960000"/>
          </a:xfrm>
          <a:prstGeom prst="blockArc">
            <a:avLst>
              <a:gd name="adj1" fmla="val 13812800"/>
              <a:gd name="adj2" fmla="val 7644143"/>
              <a:gd name="adj3" fmla="val 139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nvGrpSpPr>
          <p:cNvPr id="11" name="Graphic 14">
            <a:extLst>
              <a:ext uri="{FF2B5EF4-FFF2-40B4-BE49-F238E27FC236}">
                <a16:creationId xmlns:a16="http://schemas.microsoft.com/office/drawing/2014/main" id="{2E342667-10AA-49D5-AE1F-137CD2CCB9D7}"/>
              </a:ext>
            </a:extLst>
          </p:cNvPr>
          <p:cNvGrpSpPr/>
          <p:nvPr userDrawn="1"/>
        </p:nvGrpSpPr>
        <p:grpSpPr>
          <a:xfrm>
            <a:off x="580088" y="2156930"/>
            <a:ext cx="4675576" cy="3677420"/>
            <a:chOff x="2444748" y="555045"/>
            <a:chExt cx="7282048" cy="5727454"/>
          </a:xfrm>
        </p:grpSpPr>
        <p:sp>
          <p:nvSpPr>
            <p:cNvPr id="12" name="Freeform: Shape 11">
              <a:extLst>
                <a:ext uri="{FF2B5EF4-FFF2-40B4-BE49-F238E27FC236}">
                  <a16:creationId xmlns:a16="http://schemas.microsoft.com/office/drawing/2014/main" id="{6C9C1B7D-C3CE-418C-9D63-709049FC27E0}"/>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6DD3A80-9D01-4A09-9582-D2AE8F633F6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1BDD594B-BBD5-43B3-A91A-753123B90D5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2315B81-0243-4AF0-8FD9-D9F2016F5FC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15EB18CD-553D-4A06-9CD9-FE5BB3A03B8A}"/>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041E64BB-2DFD-43AE-BCB2-02903F91BAE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ACC7839-251D-4AC4-90DF-2C24A60C3AA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FF6E2B2-9E41-4BAB-8E49-E2A69BA3BB62}"/>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1" name="그림 개체 틀 2">
            <a:extLst>
              <a:ext uri="{FF2B5EF4-FFF2-40B4-BE49-F238E27FC236}">
                <a16:creationId xmlns:a16="http://schemas.microsoft.com/office/drawing/2014/main" id="{373EB29B-D8B2-4E67-86D0-A7E8DEE9DF53}"/>
              </a:ext>
            </a:extLst>
          </p:cNvPr>
          <p:cNvSpPr>
            <a:spLocks noGrp="1"/>
          </p:cNvSpPr>
          <p:nvPr>
            <p:ph type="pic" sz="quarter" idx="42" hasCustomPrompt="1"/>
          </p:nvPr>
        </p:nvSpPr>
        <p:spPr>
          <a:xfrm>
            <a:off x="745720" y="2311004"/>
            <a:ext cx="4398848" cy="2559337"/>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2" name="Text Placeholder 9">
            <a:extLst>
              <a:ext uri="{FF2B5EF4-FFF2-40B4-BE49-F238E27FC236}">
                <a16:creationId xmlns:a16="http://schemas.microsoft.com/office/drawing/2014/main" id="{0A0E8F74-C84A-4E87-A4DB-96386B2C25F5}"/>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3" name="Group 22">
            <a:extLst>
              <a:ext uri="{FF2B5EF4-FFF2-40B4-BE49-F238E27FC236}">
                <a16:creationId xmlns:a16="http://schemas.microsoft.com/office/drawing/2014/main" id="{1C12A43D-C1F5-4390-B49E-5FBD8861E8A1}"/>
              </a:ext>
            </a:extLst>
          </p:cNvPr>
          <p:cNvGrpSpPr/>
          <p:nvPr userDrawn="1"/>
        </p:nvGrpSpPr>
        <p:grpSpPr>
          <a:xfrm flipV="1">
            <a:off x="0" y="6589394"/>
            <a:ext cx="12207240" cy="169545"/>
            <a:chOff x="0" y="6646544"/>
            <a:chExt cx="9003886" cy="169545"/>
          </a:xfrm>
        </p:grpSpPr>
        <p:sp>
          <p:nvSpPr>
            <p:cNvPr id="24" name="Rectangle 23">
              <a:extLst>
                <a:ext uri="{FF2B5EF4-FFF2-40B4-BE49-F238E27FC236}">
                  <a16:creationId xmlns:a16="http://schemas.microsoft.com/office/drawing/2014/main" id="{5B431CBC-18C0-4B51-88D8-2EF236882C33}"/>
                </a:ext>
              </a:extLst>
            </p:cNvPr>
            <p:cNvSpPr/>
            <p:nvPr userDrawn="1"/>
          </p:nvSpPr>
          <p:spPr>
            <a:xfrm>
              <a:off x="0" y="6724649"/>
              <a:ext cx="900388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64C95D7-63F7-4F73-9BB1-8F284217E91C}"/>
                </a:ext>
              </a:extLst>
            </p:cNvPr>
            <p:cNvSpPr/>
            <p:nvPr userDrawn="1"/>
          </p:nvSpPr>
          <p:spPr>
            <a:xfrm>
              <a:off x="0" y="6646544"/>
              <a:ext cx="900388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57E6A7A2-8B51-48FF-A13A-1C46967E3EB3}"/>
              </a:ext>
            </a:extLst>
          </p:cNvPr>
          <p:cNvSpPr/>
          <p:nvPr userDrawn="1"/>
        </p:nvSpPr>
        <p:spPr>
          <a:xfrm>
            <a:off x="9162634" y="6483782"/>
            <a:ext cx="2800767" cy="365760"/>
          </a:xfrm>
          <a:prstGeom prst="rect">
            <a:avLst/>
          </a:prstGeom>
        </p:spPr>
        <p:txBody>
          <a:bodyPr wrap="none">
            <a:spAutoFit/>
          </a:bodyPr>
          <a:lstStyle/>
          <a:p>
            <a:r>
              <a:rPr lang="en-US" dirty="0">
                <a:solidFill>
                  <a:schemeClr val="bg1"/>
                </a:solidFill>
              </a:rPr>
              <a:t>Living Sports Healthy Life</a:t>
            </a:r>
          </a:p>
        </p:txBody>
      </p:sp>
    </p:spTree>
    <p:extLst>
      <p:ext uri="{BB962C8B-B14F-4D97-AF65-F5344CB8AC3E}">
        <p14:creationId xmlns:p14="http://schemas.microsoft.com/office/powerpoint/2010/main" val="652011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2EEC15B-760A-48FB-A7A0-26CAB8A23208}" type="datetimeFigureOut">
              <a:rPr lang="vi-VN" smtClean="0"/>
              <a:t>04/03/2024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951B4D2-BF5E-4F5D-B04E-E4664374C4B2}" type="slidenum">
              <a:rPr lang="vi-VN" smtClean="0"/>
              <a:t>‹#›</a:t>
            </a:fld>
            <a:endParaRPr lang="vi-VN"/>
          </a:p>
        </p:txBody>
      </p:sp>
    </p:spTree>
    <p:extLst>
      <p:ext uri="{BB962C8B-B14F-4D97-AF65-F5344CB8AC3E}">
        <p14:creationId xmlns:p14="http://schemas.microsoft.com/office/powerpoint/2010/main" val="3772133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402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Graphic 10">
            <a:extLst>
              <a:ext uri="{FF2B5EF4-FFF2-40B4-BE49-F238E27FC236}">
                <a16:creationId xmlns:a16="http://schemas.microsoft.com/office/drawing/2014/main" id="{68F1FB5C-9360-4E55-A7B6-64DE491B3CB0}"/>
              </a:ext>
            </a:extLst>
          </p:cNvPr>
          <p:cNvSpPr/>
          <p:nvPr userDrawn="1"/>
        </p:nvSpPr>
        <p:spPr>
          <a:xfrm flipH="1">
            <a:off x="10896600" y="5624055"/>
            <a:ext cx="1068843" cy="965339"/>
          </a:xfrm>
          <a:custGeom>
            <a:avLst/>
            <a:gdLst>
              <a:gd name="connsiteX0" fmla="*/ 44313 w 2823151"/>
              <a:gd name="connsiteY0" fmla="*/ 2550154 h 2549768"/>
              <a:gd name="connsiteX1" fmla="*/ 734 w 2823151"/>
              <a:gd name="connsiteY1" fmla="*/ 2446485 h 2549768"/>
              <a:gd name="connsiteX2" fmla="*/ 10208 w 2823151"/>
              <a:gd name="connsiteY2" fmla="*/ 2351478 h 2549768"/>
              <a:gd name="connsiteX3" fmla="*/ 13185 w 2823151"/>
              <a:gd name="connsiteY3" fmla="*/ 2327388 h 2549768"/>
              <a:gd name="connsiteX4" fmla="*/ 1817 w 2823151"/>
              <a:gd name="connsiteY4" fmla="*/ 2133313 h 2549768"/>
              <a:gd name="connsiteX5" fmla="*/ 14268 w 2823151"/>
              <a:gd name="connsiteY5" fmla="*/ 2059960 h 2549768"/>
              <a:gd name="connsiteX6" fmla="*/ 74899 w 2823151"/>
              <a:gd name="connsiteY6" fmla="*/ 2046426 h 2549768"/>
              <a:gd name="connsiteX7" fmla="*/ 101967 w 2823151"/>
              <a:gd name="connsiteY7" fmla="*/ 2051840 h 2549768"/>
              <a:gd name="connsiteX8" fmla="*/ 125245 w 2823151"/>
              <a:gd name="connsiteY8" fmla="*/ 2058336 h 2549768"/>
              <a:gd name="connsiteX9" fmla="*/ 195079 w 2823151"/>
              <a:gd name="connsiteY9" fmla="*/ 2050486 h 2549768"/>
              <a:gd name="connsiteX10" fmla="*/ 328523 w 2823151"/>
              <a:gd name="connsiteY10" fmla="*/ 1931930 h 2549768"/>
              <a:gd name="connsiteX11" fmla="*/ 403771 w 2823151"/>
              <a:gd name="connsiteY11" fmla="*/ 1852893 h 2549768"/>
              <a:gd name="connsiteX12" fmla="*/ 473064 w 2823151"/>
              <a:gd name="connsiteY12" fmla="*/ 1774668 h 2549768"/>
              <a:gd name="connsiteX13" fmla="*/ 568071 w 2823151"/>
              <a:gd name="connsiteY13" fmla="*/ 1697796 h 2549768"/>
              <a:gd name="connsiteX14" fmla="*/ 649003 w 2823151"/>
              <a:gd name="connsiteY14" fmla="*/ 1653405 h 2549768"/>
              <a:gd name="connsiteX15" fmla="*/ 708823 w 2823151"/>
              <a:gd name="connsiteY15" fmla="*/ 1625255 h 2549768"/>
              <a:gd name="connsiteX16" fmla="*/ 727499 w 2823151"/>
              <a:gd name="connsiteY16" fmla="*/ 1613886 h 2549768"/>
              <a:gd name="connsiteX17" fmla="*/ 795168 w 2823151"/>
              <a:gd name="connsiteY17" fmla="*/ 1552713 h 2549768"/>
              <a:gd name="connsiteX18" fmla="*/ 820341 w 2823151"/>
              <a:gd name="connsiteY18" fmla="*/ 1515631 h 2549768"/>
              <a:gd name="connsiteX19" fmla="*/ 867439 w 2823151"/>
              <a:gd name="connsiteY19" fmla="*/ 1442819 h 2549768"/>
              <a:gd name="connsiteX20" fmla="*/ 981393 w 2823151"/>
              <a:gd name="connsiteY20" fmla="*/ 1296383 h 2549768"/>
              <a:gd name="connsiteX21" fmla="*/ 1016581 w 2823151"/>
              <a:gd name="connsiteY21" fmla="*/ 1263090 h 2549768"/>
              <a:gd name="connsiteX22" fmla="*/ 1046356 w 2823151"/>
              <a:gd name="connsiteY22" fmla="*/ 1222759 h 2549768"/>
              <a:gd name="connsiteX23" fmla="*/ 1065303 w 2823151"/>
              <a:gd name="connsiteY23" fmla="*/ 1157797 h 2549768"/>
              <a:gd name="connsiteX24" fmla="*/ 1114566 w 2823151"/>
              <a:gd name="connsiteY24" fmla="*/ 1020023 h 2549768"/>
              <a:gd name="connsiteX25" fmla="*/ 1167618 w 2823151"/>
              <a:gd name="connsiteY25" fmla="*/ 962910 h 2549768"/>
              <a:gd name="connsiteX26" fmla="*/ 1210385 w 2823151"/>
              <a:gd name="connsiteY26" fmla="*/ 936113 h 2549768"/>
              <a:gd name="connsiteX27" fmla="*/ 1265603 w 2823151"/>
              <a:gd name="connsiteY27" fmla="*/ 900925 h 2549768"/>
              <a:gd name="connsiteX28" fmla="*/ 1275348 w 2823151"/>
              <a:gd name="connsiteY28" fmla="*/ 896053 h 2549768"/>
              <a:gd name="connsiteX29" fmla="*/ 1319738 w 2823151"/>
              <a:gd name="connsiteY29" fmla="*/ 866279 h 2549768"/>
              <a:gd name="connsiteX30" fmla="*/ 1368189 w 2823151"/>
              <a:gd name="connsiteY30" fmla="*/ 823783 h 2549768"/>
              <a:gd name="connsiteX31" fmla="*/ 1397152 w 2823151"/>
              <a:gd name="connsiteY31" fmla="*/ 795362 h 2549768"/>
              <a:gd name="connsiteX32" fmla="*/ 1426926 w 2823151"/>
              <a:gd name="connsiteY32" fmla="*/ 764505 h 2549768"/>
              <a:gd name="connsiteX33" fmla="*/ 1438565 w 2823151"/>
              <a:gd name="connsiteY33" fmla="*/ 753136 h 2549768"/>
              <a:gd name="connsiteX34" fmla="*/ 1474294 w 2823151"/>
              <a:gd name="connsiteY34" fmla="*/ 707121 h 2549768"/>
              <a:gd name="connsiteX35" fmla="*/ 1506234 w 2823151"/>
              <a:gd name="connsiteY35" fmla="*/ 658400 h 2549768"/>
              <a:gd name="connsiteX36" fmla="*/ 1524369 w 2823151"/>
              <a:gd name="connsiteY36" fmla="*/ 635122 h 2549768"/>
              <a:gd name="connsiteX37" fmla="*/ 1642384 w 2823151"/>
              <a:gd name="connsiteY37" fmla="*/ 499784 h 2549768"/>
              <a:gd name="connsiteX38" fmla="*/ 1685151 w 2823151"/>
              <a:gd name="connsiteY38" fmla="*/ 458370 h 2549768"/>
              <a:gd name="connsiteX39" fmla="*/ 1744429 w 2823151"/>
              <a:gd name="connsiteY39" fmla="*/ 385017 h 2549768"/>
              <a:gd name="connsiteX40" fmla="*/ 1738745 w 2823151"/>
              <a:gd name="connsiteY40" fmla="*/ 361739 h 2549768"/>
              <a:gd name="connsiteX41" fmla="*/ 1641031 w 2823151"/>
              <a:gd name="connsiteY41" fmla="*/ 283513 h 2549768"/>
              <a:gd name="connsiteX42" fmla="*/ 1602595 w 2823151"/>
              <a:gd name="connsiteY42" fmla="*/ 248867 h 2549768"/>
              <a:gd name="connsiteX43" fmla="*/ 1585813 w 2823151"/>
              <a:gd name="connsiteY43" fmla="*/ 242912 h 2549768"/>
              <a:gd name="connsiteX44" fmla="*/ 1455076 w 2823151"/>
              <a:gd name="connsiteY44" fmla="*/ 238311 h 2549768"/>
              <a:gd name="connsiteX45" fmla="*/ 1364129 w 2823151"/>
              <a:gd name="connsiteY45" fmla="*/ 221258 h 2549768"/>
              <a:gd name="connsiteX46" fmla="*/ 1182776 w 2823151"/>
              <a:gd name="connsiteY46" fmla="*/ 226401 h 2549768"/>
              <a:gd name="connsiteX47" fmla="*/ 1140010 w 2823151"/>
              <a:gd name="connsiteY47" fmla="*/ 243724 h 2549768"/>
              <a:gd name="connsiteX48" fmla="*/ 1109694 w 2823151"/>
              <a:gd name="connsiteY48" fmla="*/ 255904 h 2549768"/>
              <a:gd name="connsiteX49" fmla="*/ 1039318 w 2823151"/>
              <a:gd name="connsiteY49" fmla="*/ 310852 h 2549768"/>
              <a:gd name="connsiteX50" fmla="*/ 1035258 w 2823151"/>
              <a:gd name="connsiteY50" fmla="*/ 336837 h 2549768"/>
              <a:gd name="connsiteX51" fmla="*/ 1030115 w 2823151"/>
              <a:gd name="connsiteY51" fmla="*/ 348746 h 2549768"/>
              <a:gd name="connsiteX52" fmla="*/ 1007378 w 2823151"/>
              <a:gd name="connsiteY52" fmla="*/ 341438 h 2549768"/>
              <a:gd name="connsiteX53" fmla="*/ 1014686 w 2823151"/>
              <a:gd name="connsiteY53" fmla="*/ 271062 h 2549768"/>
              <a:gd name="connsiteX54" fmla="*/ 1023348 w 2823151"/>
              <a:gd name="connsiteY54" fmla="*/ 249950 h 2549768"/>
              <a:gd name="connsiteX55" fmla="*/ 1017393 w 2823151"/>
              <a:gd name="connsiteY55" fmla="*/ 241017 h 2549768"/>
              <a:gd name="connsiteX56" fmla="*/ 960551 w 2823151"/>
              <a:gd name="connsiteY56" fmla="*/ 236957 h 2549768"/>
              <a:gd name="connsiteX57" fmla="*/ 864461 w 2823151"/>
              <a:gd name="connsiteY57" fmla="*/ 246431 h 2549768"/>
              <a:gd name="connsiteX58" fmla="*/ 850115 w 2823151"/>
              <a:gd name="connsiteY58" fmla="*/ 232085 h 2549768"/>
              <a:gd name="connsiteX59" fmla="*/ 862296 w 2823151"/>
              <a:gd name="connsiteY59" fmla="*/ 212326 h 2549768"/>
              <a:gd name="connsiteX60" fmla="*/ 948371 w 2823151"/>
              <a:gd name="connsiteY60" fmla="*/ 194461 h 2549768"/>
              <a:gd name="connsiteX61" fmla="*/ 962987 w 2823151"/>
              <a:gd name="connsiteY61" fmla="*/ 184446 h 2549768"/>
              <a:gd name="connsiteX62" fmla="*/ 953784 w 2823151"/>
              <a:gd name="connsiteY62" fmla="*/ 182551 h 2549768"/>
              <a:gd name="connsiteX63" fmla="*/ 853634 w 2823151"/>
              <a:gd name="connsiteY63" fmla="*/ 176867 h 2549768"/>
              <a:gd name="connsiteX64" fmla="*/ 836852 w 2823151"/>
              <a:gd name="connsiteY64" fmla="*/ 144115 h 2549768"/>
              <a:gd name="connsiteX65" fmla="*/ 852822 w 2823151"/>
              <a:gd name="connsiteY65" fmla="*/ 138702 h 2549768"/>
              <a:gd name="connsiteX66" fmla="*/ 958657 w 2823151"/>
              <a:gd name="connsiteY66" fmla="*/ 141409 h 2549768"/>
              <a:gd name="connsiteX67" fmla="*/ 970566 w 2823151"/>
              <a:gd name="connsiteY67" fmla="*/ 137890 h 2549768"/>
              <a:gd name="connsiteX68" fmla="*/ 938356 w 2823151"/>
              <a:gd name="connsiteY68" fmla="*/ 128416 h 2549768"/>
              <a:gd name="connsiteX69" fmla="*/ 879078 w 2823151"/>
              <a:gd name="connsiteY69" fmla="*/ 108386 h 2549768"/>
              <a:gd name="connsiteX70" fmla="*/ 869604 w 2823151"/>
              <a:gd name="connsiteY70" fmla="*/ 82130 h 2549768"/>
              <a:gd name="connsiteX71" fmla="*/ 892612 w 2823151"/>
              <a:gd name="connsiteY71" fmla="*/ 72927 h 2549768"/>
              <a:gd name="connsiteX72" fmla="*/ 986536 w 2823151"/>
              <a:gd name="connsiteY72" fmla="*/ 100536 h 2549768"/>
              <a:gd name="connsiteX73" fmla="*/ 995468 w 2823151"/>
              <a:gd name="connsiteY73" fmla="*/ 96747 h 2549768"/>
              <a:gd name="connsiteX74" fmla="*/ 995468 w 2823151"/>
              <a:gd name="connsiteY74" fmla="*/ 87003 h 2549768"/>
              <a:gd name="connsiteX75" fmla="*/ 957574 w 2823151"/>
              <a:gd name="connsiteY75" fmla="*/ 43153 h 2549768"/>
              <a:gd name="connsiteX76" fmla="*/ 943228 w 2823151"/>
              <a:gd name="connsiteY76" fmla="*/ 29619 h 2549768"/>
              <a:gd name="connsiteX77" fmla="*/ 940251 w 2823151"/>
              <a:gd name="connsiteY77" fmla="*/ 6612 h 2549768"/>
              <a:gd name="connsiteX78" fmla="*/ 962987 w 2823151"/>
              <a:gd name="connsiteY78" fmla="*/ 2552 h 2549768"/>
              <a:gd name="connsiteX79" fmla="*/ 975438 w 2823151"/>
              <a:gd name="connsiteY79" fmla="*/ 11484 h 2549768"/>
              <a:gd name="connsiteX80" fmla="*/ 995739 w 2823151"/>
              <a:gd name="connsiteY80" fmla="*/ 29890 h 2549768"/>
              <a:gd name="connsiteX81" fmla="*/ 1100491 w 2823151"/>
              <a:gd name="connsiteY81" fmla="*/ 81318 h 2549768"/>
              <a:gd name="connsiteX82" fmla="*/ 1159498 w 2823151"/>
              <a:gd name="connsiteY82" fmla="*/ 101890 h 2549768"/>
              <a:gd name="connsiteX83" fmla="*/ 1211197 w 2823151"/>
              <a:gd name="connsiteY83" fmla="*/ 106762 h 2549768"/>
              <a:gd name="connsiteX84" fmla="*/ 1399047 w 2823151"/>
              <a:gd name="connsiteY84" fmla="*/ 83484 h 2549768"/>
              <a:gd name="connsiteX85" fmla="*/ 1581753 w 2823151"/>
              <a:gd name="connsiteY85" fmla="*/ 88897 h 2549768"/>
              <a:gd name="connsiteX86" fmla="*/ 1602595 w 2823151"/>
              <a:gd name="connsiteY86" fmla="*/ 90521 h 2549768"/>
              <a:gd name="connsiteX87" fmla="*/ 1643467 w 2823151"/>
              <a:gd name="connsiteY87" fmla="*/ 104055 h 2549768"/>
              <a:gd name="connsiteX88" fmla="*/ 1720610 w 2823151"/>
              <a:gd name="connsiteY88" fmla="*/ 143033 h 2549768"/>
              <a:gd name="connsiteX89" fmla="*/ 1783948 w 2823151"/>
              <a:gd name="connsiteY89" fmla="*/ 173890 h 2549768"/>
              <a:gd name="connsiteX90" fmla="*/ 1796128 w 2823151"/>
              <a:gd name="connsiteY90" fmla="*/ 179032 h 2549768"/>
              <a:gd name="connsiteX91" fmla="*/ 1891135 w 2823151"/>
              <a:gd name="connsiteY91" fmla="*/ 221258 h 2549768"/>
              <a:gd name="connsiteX92" fmla="*/ 1976940 w 2823151"/>
              <a:gd name="connsiteY92" fmla="*/ 261047 h 2549768"/>
              <a:gd name="connsiteX93" fmla="*/ 2044338 w 2823151"/>
              <a:gd name="connsiteY93" fmla="*/ 314370 h 2549768"/>
              <a:gd name="connsiteX94" fmla="*/ 2058955 w 2823151"/>
              <a:gd name="connsiteY94" fmla="*/ 328987 h 2549768"/>
              <a:gd name="connsiteX95" fmla="*/ 2077631 w 2823151"/>
              <a:gd name="connsiteY95" fmla="*/ 321408 h 2549768"/>
              <a:gd name="connsiteX96" fmla="*/ 2105782 w 2823151"/>
              <a:gd name="connsiteY96" fmla="*/ 267002 h 2549768"/>
              <a:gd name="connsiteX97" fmla="*/ 2135556 w 2823151"/>
              <a:gd name="connsiteY97" fmla="*/ 238311 h 2549768"/>
              <a:gd name="connsiteX98" fmla="*/ 2188067 w 2823151"/>
              <a:gd name="connsiteY98" fmla="*/ 213679 h 2549768"/>
              <a:gd name="connsiteX99" fmla="*/ 2326112 w 2823151"/>
              <a:gd name="connsiteY99" fmla="*/ 207724 h 2549768"/>
              <a:gd name="connsiteX100" fmla="*/ 2362382 w 2823151"/>
              <a:gd name="connsiteY100" fmla="*/ 229649 h 2549768"/>
              <a:gd name="connsiteX101" fmla="*/ 2390533 w 2823151"/>
              <a:gd name="connsiteY101" fmla="*/ 244536 h 2549768"/>
              <a:gd name="connsiteX102" fmla="*/ 2411916 w 2823151"/>
              <a:gd name="connsiteY102" fmla="*/ 253198 h 2549768"/>
              <a:gd name="connsiteX103" fmla="*/ 2420578 w 2823151"/>
              <a:gd name="connsiteY103" fmla="*/ 257529 h 2549768"/>
              <a:gd name="connsiteX104" fmla="*/ 2445751 w 2823151"/>
              <a:gd name="connsiteY104" fmla="*/ 280536 h 2549768"/>
              <a:gd name="connsiteX105" fmla="*/ 2459284 w 2823151"/>
              <a:gd name="connsiteY105" fmla="*/ 295423 h 2549768"/>
              <a:gd name="connsiteX106" fmla="*/ 2512608 w 2823151"/>
              <a:gd name="connsiteY106" fmla="*/ 393949 h 2549768"/>
              <a:gd name="connsiteX107" fmla="*/ 2513420 w 2823151"/>
              <a:gd name="connsiteY107" fmla="*/ 403694 h 2549768"/>
              <a:gd name="connsiteX108" fmla="*/ 2502322 w 2823151"/>
              <a:gd name="connsiteY108" fmla="*/ 445107 h 2549768"/>
              <a:gd name="connsiteX109" fmla="*/ 2479856 w 2823151"/>
              <a:gd name="connsiteY109" fmla="*/ 450250 h 2549768"/>
              <a:gd name="connsiteX110" fmla="*/ 2440608 w 2823151"/>
              <a:gd name="connsiteY110" fmla="*/ 445107 h 2549768"/>
              <a:gd name="connsiteX111" fmla="*/ 2433029 w 2823151"/>
              <a:gd name="connsiteY111" fmla="*/ 450520 h 2549768"/>
              <a:gd name="connsiteX112" fmla="*/ 2421931 w 2823151"/>
              <a:gd name="connsiteY112" fmla="*/ 489227 h 2549768"/>
              <a:gd name="connsiteX113" fmla="*/ 2408939 w 2823151"/>
              <a:gd name="connsiteY113" fmla="*/ 500866 h 2549768"/>
              <a:gd name="connsiteX114" fmla="*/ 2397570 w 2823151"/>
              <a:gd name="connsiteY114" fmla="*/ 516836 h 2549768"/>
              <a:gd name="connsiteX115" fmla="*/ 2387826 w 2823151"/>
              <a:gd name="connsiteY115" fmla="*/ 582069 h 2549768"/>
              <a:gd name="connsiteX116" fmla="*/ 2374021 w 2823151"/>
              <a:gd name="connsiteY116" fmla="*/ 593167 h 2549768"/>
              <a:gd name="connsiteX117" fmla="*/ 2364277 w 2823151"/>
              <a:gd name="connsiteY117" fmla="*/ 592625 h 2549768"/>
              <a:gd name="connsiteX118" fmla="*/ 2341811 w 2823151"/>
              <a:gd name="connsiteY118" fmla="*/ 603723 h 2549768"/>
              <a:gd name="connsiteX119" fmla="*/ 2341270 w 2823151"/>
              <a:gd name="connsiteY119" fmla="*/ 604535 h 2549768"/>
              <a:gd name="connsiteX120" fmla="*/ 2299315 w 2823151"/>
              <a:gd name="connsiteY120" fmla="*/ 631873 h 2549768"/>
              <a:gd name="connsiteX121" fmla="*/ 2289300 w 2823151"/>
              <a:gd name="connsiteY121" fmla="*/ 638099 h 2549768"/>
              <a:gd name="connsiteX122" fmla="*/ 2291736 w 2823151"/>
              <a:gd name="connsiteY122" fmla="*/ 645678 h 2549768"/>
              <a:gd name="connsiteX123" fmla="*/ 2317992 w 2823151"/>
              <a:gd name="connsiteY123" fmla="*/ 661648 h 2549768"/>
              <a:gd name="connsiteX124" fmla="*/ 2323946 w 2823151"/>
              <a:gd name="connsiteY124" fmla="*/ 664084 h 2549768"/>
              <a:gd name="connsiteX125" fmla="*/ 2402713 w 2823151"/>
              <a:gd name="connsiteY125" fmla="*/ 711452 h 2549768"/>
              <a:gd name="connsiteX126" fmla="*/ 2434382 w 2823151"/>
              <a:gd name="connsiteY126" fmla="*/ 733106 h 2549768"/>
              <a:gd name="connsiteX127" fmla="*/ 2462803 w 2823151"/>
              <a:gd name="connsiteY127" fmla="*/ 730670 h 2549768"/>
              <a:gd name="connsiteX128" fmla="*/ 2480127 w 2823151"/>
              <a:gd name="connsiteY128" fmla="*/ 715512 h 2549768"/>
              <a:gd name="connsiteX129" fmla="*/ 2562141 w 2823151"/>
              <a:gd name="connsiteY129" fmla="*/ 620505 h 2549768"/>
              <a:gd name="connsiteX130" fmla="*/ 2633870 w 2823151"/>
              <a:gd name="connsiteY130" fmla="*/ 473799 h 2549768"/>
              <a:gd name="connsiteX131" fmla="*/ 2630893 w 2823151"/>
              <a:gd name="connsiteY131" fmla="*/ 441859 h 2549768"/>
              <a:gd name="connsiteX132" fmla="*/ 2624126 w 2823151"/>
              <a:gd name="connsiteY132" fmla="*/ 424536 h 2549768"/>
              <a:gd name="connsiteX133" fmla="*/ 2606262 w 2823151"/>
              <a:gd name="connsiteY133" fmla="*/ 376355 h 2549768"/>
              <a:gd name="connsiteX134" fmla="*/ 2556728 w 2823151"/>
              <a:gd name="connsiteY134" fmla="*/ 330070 h 2549768"/>
              <a:gd name="connsiteX135" fmla="*/ 2546442 w 2823151"/>
              <a:gd name="connsiteY135" fmla="*/ 317077 h 2549768"/>
              <a:gd name="connsiteX136" fmla="*/ 2559705 w 2823151"/>
              <a:gd name="connsiteY136" fmla="*/ 308416 h 2549768"/>
              <a:gd name="connsiteX137" fmla="*/ 2592728 w 2823151"/>
              <a:gd name="connsiteY137" fmla="*/ 309769 h 2549768"/>
              <a:gd name="connsiteX138" fmla="*/ 2619795 w 2823151"/>
              <a:gd name="connsiteY138" fmla="*/ 326822 h 2549768"/>
              <a:gd name="connsiteX139" fmla="*/ 2658502 w 2823151"/>
              <a:gd name="connsiteY139" fmla="*/ 324386 h 2549768"/>
              <a:gd name="connsiteX140" fmla="*/ 2674201 w 2823151"/>
              <a:gd name="connsiteY140" fmla="*/ 269709 h 2549768"/>
              <a:gd name="connsiteX141" fmla="*/ 2688006 w 2823151"/>
              <a:gd name="connsiteY141" fmla="*/ 212055 h 2549768"/>
              <a:gd name="connsiteX142" fmla="*/ 2711555 w 2823151"/>
              <a:gd name="connsiteY142" fmla="*/ 201769 h 2549768"/>
              <a:gd name="connsiteX143" fmla="*/ 2719675 w 2823151"/>
              <a:gd name="connsiteY143" fmla="*/ 219634 h 2549768"/>
              <a:gd name="connsiteX144" fmla="*/ 2712096 w 2823151"/>
              <a:gd name="connsiteY144" fmla="*/ 257258 h 2549768"/>
              <a:gd name="connsiteX145" fmla="*/ 2724006 w 2823151"/>
              <a:gd name="connsiteY145" fmla="*/ 230732 h 2549768"/>
              <a:gd name="connsiteX146" fmla="*/ 2734833 w 2823151"/>
              <a:gd name="connsiteY146" fmla="*/ 200687 h 2549768"/>
              <a:gd name="connsiteX147" fmla="*/ 2757299 w 2823151"/>
              <a:gd name="connsiteY147" fmla="*/ 193378 h 2549768"/>
              <a:gd name="connsiteX148" fmla="*/ 2765419 w 2823151"/>
              <a:gd name="connsiteY148" fmla="*/ 212055 h 2549768"/>
              <a:gd name="connsiteX149" fmla="*/ 2769479 w 2823151"/>
              <a:gd name="connsiteY149" fmla="*/ 219363 h 2549768"/>
              <a:gd name="connsiteX150" fmla="*/ 2782742 w 2823151"/>
              <a:gd name="connsiteY150" fmla="*/ 238581 h 2549768"/>
              <a:gd name="connsiteX151" fmla="*/ 2770291 w 2823151"/>
              <a:gd name="connsiteY151" fmla="*/ 321137 h 2549768"/>
              <a:gd name="connsiteX152" fmla="*/ 2773269 w 2823151"/>
              <a:gd name="connsiteY152" fmla="*/ 337378 h 2549768"/>
              <a:gd name="connsiteX153" fmla="*/ 2792216 w 2823151"/>
              <a:gd name="connsiteY153" fmla="*/ 290551 h 2549768"/>
              <a:gd name="connsiteX154" fmla="*/ 2798442 w 2823151"/>
              <a:gd name="connsiteY154" fmla="*/ 274310 h 2549768"/>
              <a:gd name="connsiteX155" fmla="*/ 2823885 w 2823151"/>
              <a:gd name="connsiteY155" fmla="*/ 275122 h 2549768"/>
              <a:gd name="connsiteX156" fmla="*/ 2823885 w 2823151"/>
              <a:gd name="connsiteY156" fmla="*/ 297047 h 2549768"/>
              <a:gd name="connsiteX157" fmla="*/ 2799253 w 2823151"/>
              <a:gd name="connsiteY157" fmla="*/ 361468 h 2549768"/>
              <a:gd name="connsiteX158" fmla="*/ 2798171 w 2823151"/>
              <a:gd name="connsiteY158" fmla="*/ 376897 h 2549768"/>
              <a:gd name="connsiteX159" fmla="*/ 2780848 w 2823151"/>
              <a:gd name="connsiteY159" fmla="*/ 438069 h 2549768"/>
              <a:gd name="connsiteX160" fmla="*/ 2745660 w 2823151"/>
              <a:gd name="connsiteY160" fmla="*/ 494641 h 2549768"/>
              <a:gd name="connsiteX161" fmla="*/ 2707224 w 2823151"/>
              <a:gd name="connsiteY161" fmla="*/ 583964 h 2549768"/>
              <a:gd name="connsiteX162" fmla="*/ 2675555 w 2823151"/>
              <a:gd name="connsiteY162" fmla="*/ 675182 h 2549768"/>
              <a:gd name="connsiteX163" fmla="*/ 2616277 w 2823151"/>
              <a:gd name="connsiteY163" fmla="*/ 788054 h 2549768"/>
              <a:gd name="connsiteX164" fmla="*/ 2565389 w 2823151"/>
              <a:gd name="connsiteY164" fmla="*/ 862219 h 2549768"/>
              <a:gd name="connsiteX165" fmla="*/ 2543735 w 2823151"/>
              <a:gd name="connsiteY165" fmla="*/ 891452 h 2549768"/>
              <a:gd name="connsiteX166" fmla="*/ 2494743 w 2823151"/>
              <a:gd name="connsiteY166" fmla="*/ 911752 h 2549768"/>
              <a:gd name="connsiteX167" fmla="*/ 2442773 w 2823151"/>
              <a:gd name="connsiteY167" fmla="*/ 897136 h 2549768"/>
              <a:gd name="connsiteX168" fmla="*/ 2302563 w 2823151"/>
              <a:gd name="connsiteY168" fmla="*/ 851392 h 2549768"/>
              <a:gd name="connsiteX169" fmla="*/ 2193481 w 2823151"/>
              <a:gd name="connsiteY169" fmla="*/ 799693 h 2549768"/>
              <a:gd name="connsiteX170" fmla="*/ 2180759 w 2823151"/>
              <a:gd name="connsiteY170" fmla="*/ 797527 h 2549768"/>
              <a:gd name="connsiteX171" fmla="*/ 2158834 w 2823151"/>
              <a:gd name="connsiteY171" fmla="*/ 789678 h 2549768"/>
              <a:gd name="connsiteX172" fmla="*/ 2109571 w 2823151"/>
              <a:gd name="connsiteY172" fmla="*/ 754490 h 2549768"/>
              <a:gd name="connsiteX173" fmla="*/ 2085481 w 2823151"/>
              <a:gd name="connsiteY173" fmla="*/ 760174 h 2549768"/>
              <a:gd name="connsiteX174" fmla="*/ 2005631 w 2823151"/>
              <a:gd name="connsiteY174" fmla="*/ 818099 h 2549768"/>
              <a:gd name="connsiteX175" fmla="*/ 1927406 w 2823151"/>
              <a:gd name="connsiteY175" fmla="*/ 850850 h 2549768"/>
              <a:gd name="connsiteX176" fmla="*/ 1841331 w 2823151"/>
              <a:gd name="connsiteY176" fmla="*/ 908775 h 2549768"/>
              <a:gd name="connsiteX177" fmla="*/ 1799376 w 2823151"/>
              <a:gd name="connsiteY177" fmla="*/ 936925 h 2549768"/>
              <a:gd name="connsiteX178" fmla="*/ 1723858 w 2823151"/>
              <a:gd name="connsiteY178" fmla="*/ 981858 h 2549768"/>
              <a:gd name="connsiteX179" fmla="*/ 1646444 w 2823151"/>
              <a:gd name="connsiteY179" fmla="*/ 1037887 h 2549768"/>
              <a:gd name="connsiteX180" fmla="*/ 1640219 w 2823151"/>
              <a:gd name="connsiteY180" fmla="*/ 1044925 h 2549768"/>
              <a:gd name="connsiteX181" fmla="*/ 1648339 w 2823151"/>
              <a:gd name="connsiteY181" fmla="*/ 1048444 h 2549768"/>
              <a:gd name="connsiteX182" fmla="*/ 1745512 w 2823151"/>
              <a:gd name="connsiteY182" fmla="*/ 1085256 h 2549768"/>
              <a:gd name="connsiteX183" fmla="*/ 1756339 w 2823151"/>
              <a:gd name="connsiteY183" fmla="*/ 1090669 h 2549768"/>
              <a:gd name="connsiteX184" fmla="*/ 1852429 w 2823151"/>
              <a:gd name="connsiteY184" fmla="*/ 1143722 h 2549768"/>
              <a:gd name="connsiteX185" fmla="*/ 1962865 w 2823151"/>
              <a:gd name="connsiteY185" fmla="*/ 1205165 h 2549768"/>
              <a:gd name="connsiteX186" fmla="*/ 2099827 w 2823151"/>
              <a:gd name="connsiteY186" fmla="*/ 1282849 h 2549768"/>
              <a:gd name="connsiteX187" fmla="*/ 2145571 w 2823151"/>
              <a:gd name="connsiteY187" fmla="*/ 1316413 h 2549768"/>
              <a:gd name="connsiteX188" fmla="*/ 2157751 w 2823151"/>
              <a:gd name="connsiteY188" fmla="*/ 1347541 h 2549768"/>
              <a:gd name="connsiteX189" fmla="*/ 2130954 w 2823151"/>
              <a:gd name="connsiteY189" fmla="*/ 1434428 h 2549768"/>
              <a:gd name="connsiteX190" fmla="*/ 2034052 w 2823151"/>
              <a:gd name="connsiteY190" fmla="*/ 1545405 h 2549768"/>
              <a:gd name="connsiteX191" fmla="*/ 1898985 w 2823151"/>
              <a:gd name="connsiteY191" fmla="*/ 1686157 h 2549768"/>
              <a:gd name="connsiteX192" fmla="*/ 1822654 w 2823151"/>
              <a:gd name="connsiteY192" fmla="*/ 1754367 h 2549768"/>
              <a:gd name="connsiteX193" fmla="*/ 1742264 w 2823151"/>
              <a:gd name="connsiteY193" fmla="*/ 1844231 h 2549768"/>
              <a:gd name="connsiteX194" fmla="*/ 1693813 w 2823151"/>
              <a:gd name="connsiteY194" fmla="*/ 1938968 h 2549768"/>
              <a:gd name="connsiteX195" fmla="*/ 1701933 w 2823151"/>
              <a:gd name="connsiteY195" fmla="*/ 1973073 h 2549768"/>
              <a:gd name="connsiteX196" fmla="*/ 1698685 w 2823151"/>
              <a:gd name="connsiteY196" fmla="*/ 1987419 h 2549768"/>
              <a:gd name="connsiteX197" fmla="*/ 1697602 w 2823151"/>
              <a:gd name="connsiteY197" fmla="*/ 1997434 h 2549768"/>
              <a:gd name="connsiteX198" fmla="*/ 1748489 w 2823151"/>
              <a:gd name="connsiteY198" fmla="*/ 2055629 h 2549768"/>
              <a:gd name="connsiteX199" fmla="*/ 1790444 w 2823151"/>
              <a:gd name="connsiteY199" fmla="*/ 2082697 h 2549768"/>
              <a:gd name="connsiteX200" fmla="*/ 1806143 w 2823151"/>
              <a:gd name="connsiteY200" fmla="*/ 2100020 h 2549768"/>
              <a:gd name="connsiteX201" fmla="*/ 1818865 w 2823151"/>
              <a:gd name="connsiteY201" fmla="*/ 2107058 h 2549768"/>
              <a:gd name="connsiteX202" fmla="*/ 1877331 w 2823151"/>
              <a:gd name="connsiteY202" fmla="*/ 2117885 h 2549768"/>
              <a:gd name="connsiteX203" fmla="*/ 1909541 w 2823151"/>
              <a:gd name="connsiteY203" fmla="*/ 2160652 h 2549768"/>
              <a:gd name="connsiteX204" fmla="*/ 1883015 w 2823151"/>
              <a:gd name="connsiteY204" fmla="*/ 2198005 h 2549768"/>
              <a:gd name="connsiteX205" fmla="*/ 1818594 w 2823151"/>
              <a:gd name="connsiteY205" fmla="*/ 2210997 h 2549768"/>
              <a:gd name="connsiteX206" fmla="*/ 1755797 w 2823151"/>
              <a:gd name="connsiteY206" fmla="*/ 2209373 h 2549768"/>
              <a:gd name="connsiteX207" fmla="*/ 1685422 w 2823151"/>
              <a:gd name="connsiteY207" fmla="*/ 2189614 h 2549768"/>
              <a:gd name="connsiteX208" fmla="*/ 1546294 w 2823151"/>
              <a:gd name="connsiteY208" fmla="*/ 2131960 h 2549768"/>
              <a:gd name="connsiteX209" fmla="*/ 1471588 w 2823151"/>
              <a:gd name="connsiteY209" fmla="*/ 2105975 h 2549768"/>
              <a:gd name="connsiteX210" fmla="*/ 1412310 w 2823151"/>
              <a:gd name="connsiteY210" fmla="*/ 2073223 h 2549768"/>
              <a:gd name="connsiteX211" fmla="*/ 1397964 w 2823151"/>
              <a:gd name="connsiteY211" fmla="*/ 2052652 h 2549768"/>
              <a:gd name="connsiteX212" fmla="*/ 1405813 w 2823151"/>
              <a:gd name="connsiteY212" fmla="*/ 2032622 h 2549768"/>
              <a:gd name="connsiteX213" fmla="*/ 1437482 w 2823151"/>
              <a:gd name="connsiteY213" fmla="*/ 1993644 h 2549768"/>
              <a:gd name="connsiteX214" fmla="*/ 1459407 w 2823151"/>
              <a:gd name="connsiteY214" fmla="*/ 1950878 h 2549768"/>
              <a:gd name="connsiteX215" fmla="*/ 1481061 w 2823151"/>
              <a:gd name="connsiteY215" fmla="*/ 1913795 h 2549768"/>
              <a:gd name="connsiteX216" fmla="*/ 1501633 w 2823151"/>
              <a:gd name="connsiteY216" fmla="*/ 1904863 h 2549768"/>
              <a:gd name="connsiteX217" fmla="*/ 1514084 w 2823151"/>
              <a:gd name="connsiteY217" fmla="*/ 1901344 h 2549768"/>
              <a:gd name="connsiteX218" fmla="*/ 1532219 w 2823151"/>
              <a:gd name="connsiteY218" fmla="*/ 1878066 h 2549768"/>
              <a:gd name="connsiteX219" fmla="*/ 1558475 w 2823151"/>
              <a:gd name="connsiteY219" fmla="*/ 1840171 h 2549768"/>
              <a:gd name="connsiteX220" fmla="*/ 1610174 w 2823151"/>
              <a:gd name="connsiteY220" fmla="*/ 1774126 h 2549768"/>
              <a:gd name="connsiteX221" fmla="*/ 1668369 w 2823151"/>
              <a:gd name="connsiteY221" fmla="*/ 1683720 h 2549768"/>
              <a:gd name="connsiteX222" fmla="*/ 1711407 w 2823151"/>
              <a:gd name="connsiteY222" fmla="*/ 1613345 h 2549768"/>
              <a:gd name="connsiteX223" fmla="*/ 1746594 w 2823151"/>
              <a:gd name="connsiteY223" fmla="*/ 1547300 h 2549768"/>
              <a:gd name="connsiteX224" fmla="*/ 1775557 w 2823151"/>
              <a:gd name="connsiteY224" fmla="*/ 1502097 h 2549768"/>
              <a:gd name="connsiteX225" fmla="*/ 1844309 w 2823151"/>
              <a:gd name="connsiteY225" fmla="*/ 1426037 h 2549768"/>
              <a:gd name="connsiteX226" fmla="*/ 1841060 w 2823151"/>
              <a:gd name="connsiteY226" fmla="*/ 1414668 h 2549768"/>
              <a:gd name="connsiteX227" fmla="*/ 1708700 w 2823151"/>
              <a:gd name="connsiteY227" fmla="*/ 1392744 h 2549768"/>
              <a:gd name="connsiteX228" fmla="*/ 1590685 w 2823151"/>
              <a:gd name="connsiteY228" fmla="*/ 1377315 h 2549768"/>
              <a:gd name="connsiteX229" fmla="*/ 1555497 w 2823151"/>
              <a:gd name="connsiteY229" fmla="*/ 1368383 h 2549768"/>
              <a:gd name="connsiteX230" fmla="*/ 1440460 w 2823151"/>
              <a:gd name="connsiteY230" fmla="*/ 1338067 h 2549768"/>
              <a:gd name="connsiteX231" fmla="*/ 1413122 w 2823151"/>
              <a:gd name="connsiteY231" fmla="*/ 1329406 h 2549768"/>
              <a:gd name="connsiteX232" fmla="*/ 1398505 w 2823151"/>
              <a:gd name="connsiteY232" fmla="*/ 1331030 h 2549768"/>
              <a:gd name="connsiteX233" fmla="*/ 1299438 w 2823151"/>
              <a:gd name="connsiteY233" fmla="*/ 1406007 h 2549768"/>
              <a:gd name="connsiteX234" fmla="*/ 1222024 w 2823151"/>
              <a:gd name="connsiteY234" fmla="*/ 1480713 h 2549768"/>
              <a:gd name="connsiteX235" fmla="*/ 1162476 w 2823151"/>
              <a:gd name="connsiteY235" fmla="*/ 1534578 h 2549768"/>
              <a:gd name="connsiteX236" fmla="*/ 1090746 w 2823151"/>
              <a:gd name="connsiteY236" fmla="*/ 1594668 h 2549768"/>
              <a:gd name="connsiteX237" fmla="*/ 939168 w 2823151"/>
              <a:gd name="connsiteY237" fmla="*/ 1706999 h 2549768"/>
              <a:gd name="connsiteX238" fmla="*/ 886386 w 2823151"/>
              <a:gd name="connsiteY238" fmla="*/ 1748141 h 2549768"/>
              <a:gd name="connsiteX239" fmla="*/ 768642 w 2823151"/>
              <a:gd name="connsiteY239" fmla="*/ 1825284 h 2549768"/>
              <a:gd name="connsiteX240" fmla="*/ 711259 w 2823151"/>
              <a:gd name="connsiteY240" fmla="*/ 1855058 h 2549768"/>
              <a:gd name="connsiteX241" fmla="*/ 632221 w 2823151"/>
              <a:gd name="connsiteY241" fmla="*/ 1908111 h 2549768"/>
              <a:gd name="connsiteX242" fmla="*/ 586477 w 2823151"/>
              <a:gd name="connsiteY242" fmla="*/ 1940592 h 2549768"/>
              <a:gd name="connsiteX243" fmla="*/ 505815 w 2823151"/>
              <a:gd name="connsiteY243" fmla="*/ 1995539 h 2549768"/>
              <a:gd name="connsiteX244" fmla="*/ 418387 w 2823151"/>
              <a:gd name="connsiteY244" fmla="*/ 2056712 h 2549768"/>
              <a:gd name="connsiteX245" fmla="*/ 321214 w 2823151"/>
              <a:gd name="connsiteY245" fmla="*/ 2154697 h 2549768"/>
              <a:gd name="connsiteX246" fmla="*/ 290357 w 2823151"/>
              <a:gd name="connsiteY246" fmla="*/ 2183930 h 2549768"/>
              <a:gd name="connsiteX247" fmla="*/ 275741 w 2823151"/>
              <a:gd name="connsiteY247" fmla="*/ 2200170 h 2549768"/>
              <a:gd name="connsiteX248" fmla="*/ 237034 w 2823151"/>
              <a:gd name="connsiteY248" fmla="*/ 2243208 h 2549768"/>
              <a:gd name="connsiteX249" fmla="*/ 233786 w 2823151"/>
              <a:gd name="connsiteY249" fmla="*/ 2257283 h 2549768"/>
              <a:gd name="connsiteX250" fmla="*/ 219170 w 2823151"/>
              <a:gd name="connsiteY250" fmla="*/ 2286516 h 2549768"/>
              <a:gd name="connsiteX251" fmla="*/ 201034 w 2823151"/>
              <a:gd name="connsiteY251" fmla="*/ 2304381 h 2549768"/>
              <a:gd name="connsiteX252" fmla="*/ 177756 w 2823151"/>
              <a:gd name="connsiteY252" fmla="*/ 2340110 h 2549768"/>
              <a:gd name="connsiteX253" fmla="*/ 165576 w 2823151"/>
              <a:gd name="connsiteY253" fmla="*/ 2359328 h 2549768"/>
              <a:gd name="connsiteX254" fmla="*/ 162869 w 2823151"/>
              <a:gd name="connsiteY254" fmla="*/ 2363929 h 2549768"/>
              <a:gd name="connsiteX255" fmla="*/ 148252 w 2823151"/>
              <a:gd name="connsiteY255" fmla="*/ 2394516 h 2549768"/>
              <a:gd name="connsiteX256" fmla="*/ 136884 w 2823151"/>
              <a:gd name="connsiteY256" fmla="*/ 2424831 h 2549768"/>
              <a:gd name="connsiteX257" fmla="*/ 101155 w 2823151"/>
              <a:gd name="connsiteY257" fmla="*/ 2504139 h 2549768"/>
              <a:gd name="connsiteX258" fmla="*/ 99260 w 2823151"/>
              <a:gd name="connsiteY258" fmla="*/ 2511718 h 2549768"/>
              <a:gd name="connsiteX259" fmla="*/ 70298 w 2823151"/>
              <a:gd name="connsiteY259" fmla="*/ 2548530 h 2549768"/>
              <a:gd name="connsiteX260" fmla="*/ 44313 w 2823151"/>
              <a:gd name="connsiteY260" fmla="*/ 2550154 h 25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823151" h="2549768">
                <a:moveTo>
                  <a:pt x="44313" y="2550154"/>
                </a:moveTo>
                <a:cubicBezTo>
                  <a:pt x="8584" y="2524711"/>
                  <a:pt x="3982" y="2485463"/>
                  <a:pt x="734" y="2446485"/>
                </a:cubicBezTo>
                <a:cubicBezTo>
                  <a:pt x="-1973" y="2414546"/>
                  <a:pt x="3170" y="2382606"/>
                  <a:pt x="10208" y="2351478"/>
                </a:cubicBezTo>
                <a:cubicBezTo>
                  <a:pt x="11832" y="2343629"/>
                  <a:pt x="12644" y="2335508"/>
                  <a:pt x="13185" y="2327388"/>
                </a:cubicBezTo>
                <a:cubicBezTo>
                  <a:pt x="18599" y="2259178"/>
                  <a:pt x="1005" y="2201794"/>
                  <a:pt x="1817" y="2133313"/>
                </a:cubicBezTo>
                <a:cubicBezTo>
                  <a:pt x="2087" y="2108411"/>
                  <a:pt x="3711" y="2083238"/>
                  <a:pt x="14268" y="2059960"/>
                </a:cubicBezTo>
                <a:cubicBezTo>
                  <a:pt x="24283" y="2037494"/>
                  <a:pt x="57847" y="2028562"/>
                  <a:pt x="74899" y="2046426"/>
                </a:cubicBezTo>
                <a:cubicBezTo>
                  <a:pt x="81125" y="2052923"/>
                  <a:pt x="92764" y="2051569"/>
                  <a:pt x="101967" y="2051840"/>
                </a:cubicBezTo>
                <a:cubicBezTo>
                  <a:pt x="110087" y="2052110"/>
                  <a:pt x="117937" y="2055088"/>
                  <a:pt x="125245" y="2058336"/>
                </a:cubicBezTo>
                <a:cubicBezTo>
                  <a:pt x="150147" y="2069163"/>
                  <a:pt x="173967" y="2064020"/>
                  <a:pt x="195079" y="2050486"/>
                </a:cubicBezTo>
                <a:cubicBezTo>
                  <a:pt x="245966" y="2018547"/>
                  <a:pt x="288733" y="1977133"/>
                  <a:pt x="328523" y="1931930"/>
                </a:cubicBezTo>
                <a:cubicBezTo>
                  <a:pt x="352613" y="1904592"/>
                  <a:pt x="376974" y="1877524"/>
                  <a:pt x="403771" y="1852893"/>
                </a:cubicBezTo>
                <a:cubicBezTo>
                  <a:pt x="429485" y="1829074"/>
                  <a:pt x="451410" y="1802006"/>
                  <a:pt x="473064" y="1774668"/>
                </a:cubicBezTo>
                <a:cubicBezTo>
                  <a:pt x="499049" y="1741916"/>
                  <a:pt x="530447" y="1716202"/>
                  <a:pt x="568071" y="1697796"/>
                </a:cubicBezTo>
                <a:cubicBezTo>
                  <a:pt x="595680" y="1684262"/>
                  <a:pt x="622206" y="1668563"/>
                  <a:pt x="649003" y="1653405"/>
                </a:cubicBezTo>
                <a:cubicBezTo>
                  <a:pt x="667950" y="1642578"/>
                  <a:pt x="689334" y="1635811"/>
                  <a:pt x="708823" y="1625255"/>
                </a:cubicBezTo>
                <a:cubicBezTo>
                  <a:pt x="715319" y="1621736"/>
                  <a:pt x="722356" y="1618758"/>
                  <a:pt x="727499" y="1613886"/>
                </a:cubicBezTo>
                <a:cubicBezTo>
                  <a:pt x="750236" y="1593585"/>
                  <a:pt x="774326" y="1574909"/>
                  <a:pt x="795168" y="1552713"/>
                </a:cubicBezTo>
                <a:cubicBezTo>
                  <a:pt x="805454" y="1541886"/>
                  <a:pt x="811950" y="1528082"/>
                  <a:pt x="820341" y="1515631"/>
                </a:cubicBezTo>
                <a:cubicBezTo>
                  <a:pt x="836582" y="1491811"/>
                  <a:pt x="852552" y="1467450"/>
                  <a:pt x="867439" y="1442819"/>
                </a:cubicBezTo>
                <a:cubicBezTo>
                  <a:pt x="899649" y="1389496"/>
                  <a:pt x="935108" y="1338879"/>
                  <a:pt x="981393" y="1296383"/>
                </a:cubicBezTo>
                <a:cubicBezTo>
                  <a:pt x="993303" y="1285556"/>
                  <a:pt x="1004671" y="1273917"/>
                  <a:pt x="1016581" y="1263090"/>
                </a:cubicBezTo>
                <a:cubicBezTo>
                  <a:pt x="1029303" y="1251451"/>
                  <a:pt x="1035258" y="1235210"/>
                  <a:pt x="1046356" y="1222759"/>
                </a:cubicBezTo>
                <a:cubicBezTo>
                  <a:pt x="1063137" y="1203812"/>
                  <a:pt x="1060431" y="1179722"/>
                  <a:pt x="1065303" y="1157797"/>
                </a:cubicBezTo>
                <a:cubicBezTo>
                  <a:pt x="1075859" y="1109617"/>
                  <a:pt x="1086686" y="1061707"/>
                  <a:pt x="1114566" y="1020023"/>
                </a:cubicBezTo>
                <a:cubicBezTo>
                  <a:pt x="1129182" y="998098"/>
                  <a:pt x="1147588" y="979963"/>
                  <a:pt x="1167618" y="962910"/>
                </a:cubicBezTo>
                <a:cubicBezTo>
                  <a:pt x="1180611" y="951813"/>
                  <a:pt x="1196851" y="945858"/>
                  <a:pt x="1210385" y="936113"/>
                </a:cubicBezTo>
                <a:cubicBezTo>
                  <a:pt x="1228250" y="923392"/>
                  <a:pt x="1248280" y="914189"/>
                  <a:pt x="1265603" y="900925"/>
                </a:cubicBezTo>
                <a:cubicBezTo>
                  <a:pt x="1268581" y="898760"/>
                  <a:pt x="1271558" y="896865"/>
                  <a:pt x="1275348" y="896053"/>
                </a:cubicBezTo>
                <a:cubicBezTo>
                  <a:pt x="1294565" y="892805"/>
                  <a:pt x="1305934" y="878459"/>
                  <a:pt x="1319738" y="866279"/>
                </a:cubicBezTo>
                <a:cubicBezTo>
                  <a:pt x="1335708" y="851933"/>
                  <a:pt x="1346806" y="831632"/>
                  <a:pt x="1368189" y="823783"/>
                </a:cubicBezTo>
                <a:cubicBezTo>
                  <a:pt x="1382265" y="818640"/>
                  <a:pt x="1391197" y="808084"/>
                  <a:pt x="1397152" y="795362"/>
                </a:cubicBezTo>
                <a:cubicBezTo>
                  <a:pt x="1403648" y="781557"/>
                  <a:pt x="1412310" y="770189"/>
                  <a:pt x="1426926" y="764505"/>
                </a:cubicBezTo>
                <a:cubicBezTo>
                  <a:pt x="1432610" y="762339"/>
                  <a:pt x="1436400" y="757467"/>
                  <a:pt x="1438565" y="753136"/>
                </a:cubicBezTo>
                <a:cubicBezTo>
                  <a:pt x="1447497" y="735272"/>
                  <a:pt x="1462926" y="723091"/>
                  <a:pt x="1474294" y="707121"/>
                </a:cubicBezTo>
                <a:cubicBezTo>
                  <a:pt x="1485663" y="691422"/>
                  <a:pt x="1494324" y="673828"/>
                  <a:pt x="1506234" y="658400"/>
                </a:cubicBezTo>
                <a:cubicBezTo>
                  <a:pt x="1512189" y="650550"/>
                  <a:pt x="1517332" y="642159"/>
                  <a:pt x="1524369" y="635122"/>
                </a:cubicBezTo>
                <a:cubicBezTo>
                  <a:pt x="1566053" y="592084"/>
                  <a:pt x="1603136" y="544986"/>
                  <a:pt x="1642384" y="499784"/>
                </a:cubicBezTo>
                <a:cubicBezTo>
                  <a:pt x="1655377" y="484626"/>
                  <a:pt x="1669452" y="470551"/>
                  <a:pt x="1685151" y="458370"/>
                </a:cubicBezTo>
                <a:cubicBezTo>
                  <a:pt x="1710595" y="438340"/>
                  <a:pt x="1727647" y="411814"/>
                  <a:pt x="1744429" y="385017"/>
                </a:cubicBezTo>
                <a:cubicBezTo>
                  <a:pt x="1750655" y="374731"/>
                  <a:pt x="1748760" y="368506"/>
                  <a:pt x="1738745" y="361739"/>
                </a:cubicBezTo>
                <a:cubicBezTo>
                  <a:pt x="1703557" y="338731"/>
                  <a:pt x="1671076" y="312746"/>
                  <a:pt x="1641031" y="283513"/>
                </a:cubicBezTo>
                <a:cubicBezTo>
                  <a:pt x="1628850" y="271333"/>
                  <a:pt x="1615046" y="260777"/>
                  <a:pt x="1602595" y="248867"/>
                </a:cubicBezTo>
                <a:cubicBezTo>
                  <a:pt x="1597723" y="244265"/>
                  <a:pt x="1592580" y="242641"/>
                  <a:pt x="1585813" y="242912"/>
                </a:cubicBezTo>
                <a:cubicBezTo>
                  <a:pt x="1542234" y="244536"/>
                  <a:pt x="1498384" y="246701"/>
                  <a:pt x="1455076" y="238311"/>
                </a:cubicBezTo>
                <a:cubicBezTo>
                  <a:pt x="1424761" y="232356"/>
                  <a:pt x="1394716" y="224235"/>
                  <a:pt x="1364129" y="221258"/>
                </a:cubicBezTo>
                <a:cubicBezTo>
                  <a:pt x="1303769" y="215574"/>
                  <a:pt x="1243137" y="216656"/>
                  <a:pt x="1182776" y="226401"/>
                </a:cubicBezTo>
                <a:cubicBezTo>
                  <a:pt x="1167077" y="228837"/>
                  <a:pt x="1152190" y="230732"/>
                  <a:pt x="1140010" y="243724"/>
                </a:cubicBezTo>
                <a:cubicBezTo>
                  <a:pt x="1132972" y="251303"/>
                  <a:pt x="1119979" y="252386"/>
                  <a:pt x="1109694" y="255904"/>
                </a:cubicBezTo>
                <a:cubicBezTo>
                  <a:pt x="1080190" y="266461"/>
                  <a:pt x="1055559" y="283513"/>
                  <a:pt x="1039318" y="310852"/>
                </a:cubicBezTo>
                <a:cubicBezTo>
                  <a:pt x="1034716" y="318431"/>
                  <a:pt x="1036070" y="327904"/>
                  <a:pt x="1035258" y="336837"/>
                </a:cubicBezTo>
                <a:cubicBezTo>
                  <a:pt x="1034716" y="341167"/>
                  <a:pt x="1038777" y="348476"/>
                  <a:pt x="1030115" y="348746"/>
                </a:cubicBezTo>
                <a:cubicBezTo>
                  <a:pt x="1021724" y="349017"/>
                  <a:pt x="1010356" y="353077"/>
                  <a:pt x="1007378" y="341438"/>
                </a:cubicBezTo>
                <a:cubicBezTo>
                  <a:pt x="1001423" y="317348"/>
                  <a:pt x="993574" y="292716"/>
                  <a:pt x="1014686" y="271062"/>
                </a:cubicBezTo>
                <a:cubicBezTo>
                  <a:pt x="1020100" y="265378"/>
                  <a:pt x="1021453" y="257258"/>
                  <a:pt x="1023348" y="249950"/>
                </a:cubicBezTo>
                <a:cubicBezTo>
                  <a:pt x="1024972" y="244536"/>
                  <a:pt x="1020912" y="242912"/>
                  <a:pt x="1017393" y="241017"/>
                </a:cubicBezTo>
                <a:cubicBezTo>
                  <a:pt x="998987" y="231002"/>
                  <a:pt x="979228" y="231544"/>
                  <a:pt x="960551" y="236957"/>
                </a:cubicBezTo>
                <a:cubicBezTo>
                  <a:pt x="928882" y="246160"/>
                  <a:pt x="896942" y="246701"/>
                  <a:pt x="864461" y="246431"/>
                </a:cubicBezTo>
                <a:cubicBezTo>
                  <a:pt x="854988" y="246431"/>
                  <a:pt x="850386" y="241288"/>
                  <a:pt x="850115" y="232085"/>
                </a:cubicBezTo>
                <a:cubicBezTo>
                  <a:pt x="849845" y="222882"/>
                  <a:pt x="849845" y="213408"/>
                  <a:pt x="862296" y="212326"/>
                </a:cubicBezTo>
                <a:cubicBezTo>
                  <a:pt x="891800" y="209619"/>
                  <a:pt x="919679" y="200416"/>
                  <a:pt x="948371" y="194461"/>
                </a:cubicBezTo>
                <a:cubicBezTo>
                  <a:pt x="954326" y="193378"/>
                  <a:pt x="960822" y="191754"/>
                  <a:pt x="962987" y="184446"/>
                </a:cubicBezTo>
                <a:cubicBezTo>
                  <a:pt x="960551" y="181198"/>
                  <a:pt x="956762" y="182551"/>
                  <a:pt x="953784" y="182551"/>
                </a:cubicBezTo>
                <a:cubicBezTo>
                  <a:pt x="920221" y="182822"/>
                  <a:pt x="886927" y="180115"/>
                  <a:pt x="853634" y="176867"/>
                </a:cubicBezTo>
                <a:cubicBezTo>
                  <a:pt x="837123" y="175243"/>
                  <a:pt x="828461" y="158190"/>
                  <a:pt x="836852" y="144115"/>
                </a:cubicBezTo>
                <a:cubicBezTo>
                  <a:pt x="840642" y="137890"/>
                  <a:pt x="847138" y="138702"/>
                  <a:pt x="852822" y="138702"/>
                </a:cubicBezTo>
                <a:cubicBezTo>
                  <a:pt x="888010" y="138972"/>
                  <a:pt x="923469" y="138972"/>
                  <a:pt x="958657" y="141409"/>
                </a:cubicBezTo>
                <a:cubicBezTo>
                  <a:pt x="962446" y="141679"/>
                  <a:pt x="966777" y="143574"/>
                  <a:pt x="970566" y="137890"/>
                </a:cubicBezTo>
                <a:cubicBezTo>
                  <a:pt x="959739" y="133288"/>
                  <a:pt x="948641" y="132206"/>
                  <a:pt x="938356" y="128416"/>
                </a:cubicBezTo>
                <a:cubicBezTo>
                  <a:pt x="918867" y="121108"/>
                  <a:pt x="898025" y="117318"/>
                  <a:pt x="879078" y="108386"/>
                </a:cubicBezTo>
                <a:cubicBezTo>
                  <a:pt x="867168" y="102702"/>
                  <a:pt x="864461" y="94852"/>
                  <a:pt x="869604" y="82130"/>
                </a:cubicBezTo>
                <a:cubicBezTo>
                  <a:pt x="873935" y="71303"/>
                  <a:pt x="880702" y="67514"/>
                  <a:pt x="892612" y="72927"/>
                </a:cubicBezTo>
                <a:cubicBezTo>
                  <a:pt x="922657" y="86732"/>
                  <a:pt x="956762" y="86191"/>
                  <a:pt x="986536" y="100536"/>
                </a:cubicBezTo>
                <a:cubicBezTo>
                  <a:pt x="991408" y="102973"/>
                  <a:pt x="993032" y="99454"/>
                  <a:pt x="995468" y="96747"/>
                </a:cubicBezTo>
                <a:cubicBezTo>
                  <a:pt x="998446" y="93499"/>
                  <a:pt x="998175" y="90792"/>
                  <a:pt x="995468" y="87003"/>
                </a:cubicBezTo>
                <a:cubicBezTo>
                  <a:pt x="983829" y="71303"/>
                  <a:pt x="970837" y="56958"/>
                  <a:pt x="957574" y="43153"/>
                </a:cubicBezTo>
                <a:cubicBezTo>
                  <a:pt x="952972" y="38281"/>
                  <a:pt x="947829" y="34221"/>
                  <a:pt x="943228" y="29619"/>
                </a:cubicBezTo>
                <a:cubicBezTo>
                  <a:pt x="936190" y="22852"/>
                  <a:pt x="935108" y="14191"/>
                  <a:pt x="940251" y="6612"/>
                </a:cubicBezTo>
                <a:cubicBezTo>
                  <a:pt x="945935" y="-1508"/>
                  <a:pt x="954867" y="-1238"/>
                  <a:pt x="962987" y="2552"/>
                </a:cubicBezTo>
                <a:cubicBezTo>
                  <a:pt x="967589" y="4717"/>
                  <a:pt x="971649" y="8236"/>
                  <a:pt x="975438" y="11484"/>
                </a:cubicBezTo>
                <a:cubicBezTo>
                  <a:pt x="982476" y="17439"/>
                  <a:pt x="988972" y="23935"/>
                  <a:pt x="995739" y="29890"/>
                </a:cubicBezTo>
                <a:cubicBezTo>
                  <a:pt x="1040942" y="70221"/>
                  <a:pt x="1040942" y="69950"/>
                  <a:pt x="1100491" y="81318"/>
                </a:cubicBezTo>
                <a:cubicBezTo>
                  <a:pt x="1121062" y="85108"/>
                  <a:pt x="1141092" y="91063"/>
                  <a:pt x="1159498" y="101890"/>
                </a:cubicBezTo>
                <a:cubicBezTo>
                  <a:pt x="1175468" y="111363"/>
                  <a:pt x="1193603" y="109469"/>
                  <a:pt x="1211197" y="106762"/>
                </a:cubicBezTo>
                <a:cubicBezTo>
                  <a:pt x="1273723" y="97559"/>
                  <a:pt x="1336250" y="88356"/>
                  <a:pt x="1399047" y="83484"/>
                </a:cubicBezTo>
                <a:cubicBezTo>
                  <a:pt x="1459949" y="78882"/>
                  <a:pt x="1521121" y="82401"/>
                  <a:pt x="1581753" y="88897"/>
                </a:cubicBezTo>
                <a:cubicBezTo>
                  <a:pt x="1588790" y="89709"/>
                  <a:pt x="1595557" y="90521"/>
                  <a:pt x="1602595" y="90521"/>
                </a:cubicBezTo>
                <a:cubicBezTo>
                  <a:pt x="1617753" y="90251"/>
                  <a:pt x="1631287" y="94311"/>
                  <a:pt x="1643467" y="104055"/>
                </a:cubicBezTo>
                <a:cubicBezTo>
                  <a:pt x="1666204" y="122461"/>
                  <a:pt x="1694354" y="131393"/>
                  <a:pt x="1720610" y="143033"/>
                </a:cubicBezTo>
                <a:cubicBezTo>
                  <a:pt x="1741993" y="152506"/>
                  <a:pt x="1762835" y="163604"/>
                  <a:pt x="1783948" y="173890"/>
                </a:cubicBezTo>
                <a:cubicBezTo>
                  <a:pt x="1787737" y="175784"/>
                  <a:pt x="1791797" y="178220"/>
                  <a:pt x="1796128" y="179032"/>
                </a:cubicBezTo>
                <a:cubicBezTo>
                  <a:pt x="1830775" y="186611"/>
                  <a:pt x="1861632" y="202852"/>
                  <a:pt x="1891135" y="221258"/>
                </a:cubicBezTo>
                <a:cubicBezTo>
                  <a:pt x="1918203" y="238040"/>
                  <a:pt x="1948248" y="248055"/>
                  <a:pt x="1976940" y="261047"/>
                </a:cubicBezTo>
                <a:cubicBezTo>
                  <a:pt x="2003737" y="273228"/>
                  <a:pt x="2027015" y="290280"/>
                  <a:pt x="2044338" y="314370"/>
                </a:cubicBezTo>
                <a:cubicBezTo>
                  <a:pt x="2048398" y="320055"/>
                  <a:pt x="2053000" y="325198"/>
                  <a:pt x="2058955" y="328987"/>
                </a:cubicBezTo>
                <a:cubicBezTo>
                  <a:pt x="2065992" y="333859"/>
                  <a:pt x="2077902" y="329799"/>
                  <a:pt x="2077631" y="321408"/>
                </a:cubicBezTo>
                <a:cubicBezTo>
                  <a:pt x="2077090" y="297859"/>
                  <a:pt x="2089270" y="281889"/>
                  <a:pt x="2105782" y="267002"/>
                </a:cubicBezTo>
                <a:cubicBezTo>
                  <a:pt x="2116067" y="257799"/>
                  <a:pt x="2124458" y="246972"/>
                  <a:pt x="2135556" y="238311"/>
                </a:cubicBezTo>
                <a:cubicBezTo>
                  <a:pt x="2151526" y="226130"/>
                  <a:pt x="2169390" y="219634"/>
                  <a:pt x="2188067" y="213679"/>
                </a:cubicBezTo>
                <a:cubicBezTo>
                  <a:pt x="2233541" y="198521"/>
                  <a:pt x="2279826" y="200687"/>
                  <a:pt x="2326112" y="207724"/>
                </a:cubicBezTo>
                <a:cubicBezTo>
                  <a:pt x="2340187" y="209890"/>
                  <a:pt x="2353180" y="215574"/>
                  <a:pt x="2362382" y="229649"/>
                </a:cubicBezTo>
                <a:cubicBezTo>
                  <a:pt x="2367525" y="237769"/>
                  <a:pt x="2378352" y="244536"/>
                  <a:pt x="2390533" y="244536"/>
                </a:cubicBezTo>
                <a:cubicBezTo>
                  <a:pt x="2398924" y="244536"/>
                  <a:pt x="2406773" y="245348"/>
                  <a:pt x="2411916" y="253198"/>
                </a:cubicBezTo>
                <a:cubicBezTo>
                  <a:pt x="2413811" y="255904"/>
                  <a:pt x="2417330" y="257799"/>
                  <a:pt x="2420578" y="257529"/>
                </a:cubicBezTo>
                <a:cubicBezTo>
                  <a:pt x="2437089" y="256446"/>
                  <a:pt x="2441149" y="269168"/>
                  <a:pt x="2445751" y="280536"/>
                </a:cubicBezTo>
                <a:cubicBezTo>
                  <a:pt x="2448728" y="287574"/>
                  <a:pt x="2452518" y="292175"/>
                  <a:pt x="2459284" y="295423"/>
                </a:cubicBezTo>
                <a:cubicBezTo>
                  <a:pt x="2496096" y="313829"/>
                  <a:pt x="2517751" y="351453"/>
                  <a:pt x="2512608" y="393949"/>
                </a:cubicBezTo>
                <a:cubicBezTo>
                  <a:pt x="2512066" y="397468"/>
                  <a:pt x="2512878" y="400445"/>
                  <a:pt x="2513420" y="403694"/>
                </a:cubicBezTo>
                <a:cubicBezTo>
                  <a:pt x="2516939" y="419393"/>
                  <a:pt x="2510442" y="432927"/>
                  <a:pt x="2502322" y="445107"/>
                </a:cubicBezTo>
                <a:cubicBezTo>
                  <a:pt x="2497720" y="452145"/>
                  <a:pt x="2487976" y="452686"/>
                  <a:pt x="2479856" y="450250"/>
                </a:cubicBezTo>
                <a:cubicBezTo>
                  <a:pt x="2466864" y="446460"/>
                  <a:pt x="2453600" y="447272"/>
                  <a:pt x="2440608" y="445107"/>
                </a:cubicBezTo>
                <a:cubicBezTo>
                  <a:pt x="2435736" y="444295"/>
                  <a:pt x="2434112" y="446460"/>
                  <a:pt x="2433029" y="450520"/>
                </a:cubicBezTo>
                <a:cubicBezTo>
                  <a:pt x="2429781" y="463513"/>
                  <a:pt x="2422473" y="475423"/>
                  <a:pt x="2421931" y="489227"/>
                </a:cubicBezTo>
                <a:cubicBezTo>
                  <a:pt x="2421661" y="496535"/>
                  <a:pt x="2415435" y="499513"/>
                  <a:pt x="2408939" y="500866"/>
                </a:cubicBezTo>
                <a:cubicBezTo>
                  <a:pt x="2400277" y="502761"/>
                  <a:pt x="2397300" y="507904"/>
                  <a:pt x="2397570" y="516836"/>
                </a:cubicBezTo>
                <a:cubicBezTo>
                  <a:pt x="2398112" y="539032"/>
                  <a:pt x="2392157" y="560415"/>
                  <a:pt x="2387826" y="582069"/>
                </a:cubicBezTo>
                <a:cubicBezTo>
                  <a:pt x="2386202" y="589919"/>
                  <a:pt x="2381871" y="593437"/>
                  <a:pt x="2374021" y="593167"/>
                </a:cubicBezTo>
                <a:cubicBezTo>
                  <a:pt x="2370774" y="593167"/>
                  <a:pt x="2367255" y="593437"/>
                  <a:pt x="2364277" y="592625"/>
                </a:cubicBezTo>
                <a:cubicBezTo>
                  <a:pt x="2352909" y="589107"/>
                  <a:pt x="2345059" y="591813"/>
                  <a:pt x="2341811" y="603723"/>
                </a:cubicBezTo>
                <a:cubicBezTo>
                  <a:pt x="2341811" y="603994"/>
                  <a:pt x="2341540" y="604535"/>
                  <a:pt x="2341270" y="604535"/>
                </a:cubicBezTo>
                <a:cubicBezTo>
                  <a:pt x="2326653" y="612655"/>
                  <a:pt x="2318533" y="630791"/>
                  <a:pt x="2299315" y="631873"/>
                </a:cubicBezTo>
                <a:cubicBezTo>
                  <a:pt x="2294984" y="632144"/>
                  <a:pt x="2291736" y="634580"/>
                  <a:pt x="2289300" y="638099"/>
                </a:cubicBezTo>
                <a:cubicBezTo>
                  <a:pt x="2286864" y="641618"/>
                  <a:pt x="2287135" y="644595"/>
                  <a:pt x="2291736" y="645678"/>
                </a:cubicBezTo>
                <a:cubicBezTo>
                  <a:pt x="2302563" y="647843"/>
                  <a:pt x="2311766" y="651903"/>
                  <a:pt x="2317992" y="661648"/>
                </a:cubicBezTo>
                <a:cubicBezTo>
                  <a:pt x="2318804" y="663001"/>
                  <a:pt x="2322052" y="663272"/>
                  <a:pt x="2323946" y="664084"/>
                </a:cubicBezTo>
                <a:cubicBezTo>
                  <a:pt x="2352367" y="676264"/>
                  <a:pt x="2380247" y="688986"/>
                  <a:pt x="2402713" y="711452"/>
                </a:cubicBezTo>
                <a:cubicBezTo>
                  <a:pt x="2411646" y="720385"/>
                  <a:pt x="2423285" y="726881"/>
                  <a:pt x="2434382" y="733106"/>
                </a:cubicBezTo>
                <a:cubicBezTo>
                  <a:pt x="2443856" y="738520"/>
                  <a:pt x="2453600" y="735813"/>
                  <a:pt x="2462803" y="730670"/>
                </a:cubicBezTo>
                <a:cubicBezTo>
                  <a:pt x="2469570" y="726881"/>
                  <a:pt x="2475254" y="721467"/>
                  <a:pt x="2480127" y="715512"/>
                </a:cubicBezTo>
                <a:cubicBezTo>
                  <a:pt x="2506924" y="683573"/>
                  <a:pt x="2539134" y="655693"/>
                  <a:pt x="2562141" y="620505"/>
                </a:cubicBezTo>
                <a:cubicBezTo>
                  <a:pt x="2592186" y="574761"/>
                  <a:pt x="2618171" y="526580"/>
                  <a:pt x="2633870" y="473799"/>
                </a:cubicBezTo>
                <a:cubicBezTo>
                  <a:pt x="2637119" y="463242"/>
                  <a:pt x="2637119" y="452145"/>
                  <a:pt x="2630893" y="441859"/>
                </a:cubicBezTo>
                <a:cubicBezTo>
                  <a:pt x="2627645" y="436716"/>
                  <a:pt x="2624938" y="430490"/>
                  <a:pt x="2624126" y="424536"/>
                </a:cubicBezTo>
                <a:cubicBezTo>
                  <a:pt x="2621961" y="406942"/>
                  <a:pt x="2614111" y="391513"/>
                  <a:pt x="2606262" y="376355"/>
                </a:cubicBezTo>
                <a:cubicBezTo>
                  <a:pt x="2595705" y="355513"/>
                  <a:pt x="2579194" y="339002"/>
                  <a:pt x="2556728" y="330070"/>
                </a:cubicBezTo>
                <a:cubicBezTo>
                  <a:pt x="2550232" y="327634"/>
                  <a:pt x="2545360" y="324927"/>
                  <a:pt x="2546442" y="317077"/>
                </a:cubicBezTo>
                <a:cubicBezTo>
                  <a:pt x="2547525" y="308957"/>
                  <a:pt x="2553750" y="308686"/>
                  <a:pt x="2559705" y="308416"/>
                </a:cubicBezTo>
                <a:cubicBezTo>
                  <a:pt x="2570803" y="307874"/>
                  <a:pt x="2581901" y="307333"/>
                  <a:pt x="2592728" y="309769"/>
                </a:cubicBezTo>
                <a:cubicBezTo>
                  <a:pt x="2603826" y="312205"/>
                  <a:pt x="2613029" y="317077"/>
                  <a:pt x="2619795" y="326822"/>
                </a:cubicBezTo>
                <a:cubicBezTo>
                  <a:pt x="2634953" y="348476"/>
                  <a:pt x="2647404" y="347664"/>
                  <a:pt x="2658502" y="324386"/>
                </a:cubicBezTo>
                <a:cubicBezTo>
                  <a:pt x="2666893" y="307333"/>
                  <a:pt x="2673389" y="289468"/>
                  <a:pt x="2674201" y="269709"/>
                </a:cubicBezTo>
                <a:cubicBezTo>
                  <a:pt x="2675284" y="249950"/>
                  <a:pt x="2682051" y="231002"/>
                  <a:pt x="2688006" y="212055"/>
                </a:cubicBezTo>
                <a:cubicBezTo>
                  <a:pt x="2691254" y="202311"/>
                  <a:pt x="2700998" y="198792"/>
                  <a:pt x="2711555" y="201769"/>
                </a:cubicBezTo>
                <a:cubicBezTo>
                  <a:pt x="2721299" y="204476"/>
                  <a:pt x="2720758" y="212596"/>
                  <a:pt x="2719675" y="219634"/>
                </a:cubicBezTo>
                <a:cubicBezTo>
                  <a:pt x="2718051" y="231002"/>
                  <a:pt x="2715073" y="242371"/>
                  <a:pt x="2712096" y="257258"/>
                </a:cubicBezTo>
                <a:cubicBezTo>
                  <a:pt x="2719133" y="247514"/>
                  <a:pt x="2721840" y="239123"/>
                  <a:pt x="2724006" y="230732"/>
                </a:cubicBezTo>
                <a:cubicBezTo>
                  <a:pt x="2726442" y="220446"/>
                  <a:pt x="2729419" y="210160"/>
                  <a:pt x="2734833" y="200687"/>
                </a:cubicBezTo>
                <a:cubicBezTo>
                  <a:pt x="2739705" y="192025"/>
                  <a:pt x="2747825" y="189318"/>
                  <a:pt x="2757299" y="193378"/>
                </a:cubicBezTo>
                <a:cubicBezTo>
                  <a:pt x="2765961" y="196897"/>
                  <a:pt x="2768667" y="203393"/>
                  <a:pt x="2765419" y="212055"/>
                </a:cubicBezTo>
                <a:cubicBezTo>
                  <a:pt x="2763524" y="216927"/>
                  <a:pt x="2764607" y="218551"/>
                  <a:pt x="2769479" y="219363"/>
                </a:cubicBezTo>
                <a:cubicBezTo>
                  <a:pt x="2780306" y="220987"/>
                  <a:pt x="2783825" y="228296"/>
                  <a:pt x="2782742" y="238581"/>
                </a:cubicBezTo>
                <a:cubicBezTo>
                  <a:pt x="2779765" y="266190"/>
                  <a:pt x="2778682" y="294340"/>
                  <a:pt x="2770291" y="321137"/>
                </a:cubicBezTo>
                <a:cubicBezTo>
                  <a:pt x="2768667" y="326280"/>
                  <a:pt x="2766773" y="331694"/>
                  <a:pt x="2773269" y="337378"/>
                </a:cubicBezTo>
                <a:cubicBezTo>
                  <a:pt x="2776788" y="320055"/>
                  <a:pt x="2789239" y="307333"/>
                  <a:pt x="2792216" y="290551"/>
                </a:cubicBezTo>
                <a:cubicBezTo>
                  <a:pt x="2793299" y="284867"/>
                  <a:pt x="2795464" y="279183"/>
                  <a:pt x="2798442" y="274310"/>
                </a:cubicBezTo>
                <a:cubicBezTo>
                  <a:pt x="2803585" y="265649"/>
                  <a:pt x="2813870" y="266190"/>
                  <a:pt x="2823885" y="275122"/>
                </a:cubicBezTo>
                <a:cubicBezTo>
                  <a:pt x="2823885" y="282431"/>
                  <a:pt x="2823885" y="289739"/>
                  <a:pt x="2823885" y="297047"/>
                </a:cubicBezTo>
                <a:cubicBezTo>
                  <a:pt x="2815765" y="318431"/>
                  <a:pt x="2807645" y="340085"/>
                  <a:pt x="2799253" y="361468"/>
                </a:cubicBezTo>
                <a:cubicBezTo>
                  <a:pt x="2797359" y="366611"/>
                  <a:pt x="2798712" y="371754"/>
                  <a:pt x="2798171" y="376897"/>
                </a:cubicBezTo>
                <a:cubicBezTo>
                  <a:pt x="2796276" y="398280"/>
                  <a:pt x="2788156" y="418039"/>
                  <a:pt x="2780848" y="438069"/>
                </a:cubicBezTo>
                <a:cubicBezTo>
                  <a:pt x="2772998" y="459453"/>
                  <a:pt x="2759464" y="477047"/>
                  <a:pt x="2745660" y="494641"/>
                </a:cubicBezTo>
                <a:cubicBezTo>
                  <a:pt x="2725088" y="520626"/>
                  <a:pt x="2716156" y="552295"/>
                  <a:pt x="2707224" y="583964"/>
                </a:cubicBezTo>
                <a:cubicBezTo>
                  <a:pt x="2698292" y="614821"/>
                  <a:pt x="2686923" y="645137"/>
                  <a:pt x="2675555" y="675182"/>
                </a:cubicBezTo>
                <a:cubicBezTo>
                  <a:pt x="2660126" y="715242"/>
                  <a:pt x="2639013" y="752054"/>
                  <a:pt x="2616277" y="788054"/>
                </a:cubicBezTo>
                <a:cubicBezTo>
                  <a:pt x="2600307" y="813226"/>
                  <a:pt x="2584878" y="839211"/>
                  <a:pt x="2565389" y="862219"/>
                </a:cubicBezTo>
                <a:cubicBezTo>
                  <a:pt x="2557540" y="871422"/>
                  <a:pt x="2550502" y="881437"/>
                  <a:pt x="2543735" y="891452"/>
                </a:cubicBezTo>
                <a:cubicBezTo>
                  <a:pt x="2531284" y="910128"/>
                  <a:pt x="2516939" y="916895"/>
                  <a:pt x="2494743" y="911752"/>
                </a:cubicBezTo>
                <a:cubicBezTo>
                  <a:pt x="2477149" y="907692"/>
                  <a:pt x="2459555" y="903362"/>
                  <a:pt x="2442773" y="897136"/>
                </a:cubicBezTo>
                <a:cubicBezTo>
                  <a:pt x="2396488" y="880625"/>
                  <a:pt x="2348849" y="867903"/>
                  <a:pt x="2302563" y="851392"/>
                </a:cubicBezTo>
                <a:cubicBezTo>
                  <a:pt x="2264668" y="837858"/>
                  <a:pt x="2227315" y="821888"/>
                  <a:pt x="2193481" y="799693"/>
                </a:cubicBezTo>
                <a:cubicBezTo>
                  <a:pt x="2189691" y="797256"/>
                  <a:pt x="2185360" y="795903"/>
                  <a:pt x="2180759" y="797527"/>
                </a:cubicBezTo>
                <a:cubicBezTo>
                  <a:pt x="2171014" y="801046"/>
                  <a:pt x="2164789" y="796444"/>
                  <a:pt x="2158834" y="789678"/>
                </a:cubicBezTo>
                <a:cubicBezTo>
                  <a:pt x="2145030" y="774520"/>
                  <a:pt x="2131225" y="759091"/>
                  <a:pt x="2109571" y="754490"/>
                </a:cubicBezTo>
                <a:cubicBezTo>
                  <a:pt x="2100368" y="752595"/>
                  <a:pt x="2093331" y="753407"/>
                  <a:pt x="2085481" y="760174"/>
                </a:cubicBezTo>
                <a:cubicBezTo>
                  <a:pt x="2060579" y="781828"/>
                  <a:pt x="2035406" y="803753"/>
                  <a:pt x="2005631" y="818099"/>
                </a:cubicBezTo>
                <a:cubicBezTo>
                  <a:pt x="1980188" y="830550"/>
                  <a:pt x="1953120" y="838941"/>
                  <a:pt x="1927406" y="850850"/>
                </a:cubicBezTo>
                <a:cubicBezTo>
                  <a:pt x="1896008" y="865737"/>
                  <a:pt x="1865421" y="882519"/>
                  <a:pt x="1841331" y="908775"/>
                </a:cubicBezTo>
                <a:cubicBezTo>
                  <a:pt x="1829692" y="921497"/>
                  <a:pt x="1814805" y="929888"/>
                  <a:pt x="1799376" y="936925"/>
                </a:cubicBezTo>
                <a:cubicBezTo>
                  <a:pt x="1772579" y="949376"/>
                  <a:pt x="1748219" y="965346"/>
                  <a:pt x="1723858" y="981858"/>
                </a:cubicBezTo>
                <a:cubicBezTo>
                  <a:pt x="1697602" y="999722"/>
                  <a:pt x="1672159" y="1019211"/>
                  <a:pt x="1646444" y="1037887"/>
                </a:cubicBezTo>
                <a:cubicBezTo>
                  <a:pt x="1643738" y="1039782"/>
                  <a:pt x="1639948" y="1041677"/>
                  <a:pt x="1640219" y="1044925"/>
                </a:cubicBezTo>
                <a:cubicBezTo>
                  <a:pt x="1640760" y="1049256"/>
                  <a:pt x="1645632" y="1047090"/>
                  <a:pt x="1648339" y="1048444"/>
                </a:cubicBezTo>
                <a:cubicBezTo>
                  <a:pt x="1680279" y="1061707"/>
                  <a:pt x="1714925" y="1068203"/>
                  <a:pt x="1745512" y="1085256"/>
                </a:cubicBezTo>
                <a:cubicBezTo>
                  <a:pt x="1749031" y="1087151"/>
                  <a:pt x="1753091" y="1088233"/>
                  <a:pt x="1756339" y="1090669"/>
                </a:cubicBezTo>
                <a:cubicBezTo>
                  <a:pt x="1785572" y="1113677"/>
                  <a:pt x="1819406" y="1127752"/>
                  <a:pt x="1852429" y="1143722"/>
                </a:cubicBezTo>
                <a:cubicBezTo>
                  <a:pt x="1890324" y="1161857"/>
                  <a:pt x="1927135" y="1182699"/>
                  <a:pt x="1962865" y="1205165"/>
                </a:cubicBezTo>
                <a:cubicBezTo>
                  <a:pt x="2007255" y="1233316"/>
                  <a:pt x="2052188" y="1260383"/>
                  <a:pt x="2099827" y="1282849"/>
                </a:cubicBezTo>
                <a:cubicBezTo>
                  <a:pt x="2117150" y="1290970"/>
                  <a:pt x="2132308" y="1302609"/>
                  <a:pt x="2145571" y="1316413"/>
                </a:cubicBezTo>
                <a:cubicBezTo>
                  <a:pt x="2153691" y="1325075"/>
                  <a:pt x="2156939" y="1335631"/>
                  <a:pt x="2157751" y="1347541"/>
                </a:cubicBezTo>
                <a:cubicBezTo>
                  <a:pt x="2160458" y="1380293"/>
                  <a:pt x="2149902" y="1407360"/>
                  <a:pt x="2130954" y="1434428"/>
                </a:cubicBezTo>
                <a:cubicBezTo>
                  <a:pt x="2102533" y="1475300"/>
                  <a:pt x="2066263" y="1508593"/>
                  <a:pt x="2034052" y="1545405"/>
                </a:cubicBezTo>
                <a:cubicBezTo>
                  <a:pt x="1991015" y="1594397"/>
                  <a:pt x="1945541" y="1640683"/>
                  <a:pt x="1898985" y="1686157"/>
                </a:cubicBezTo>
                <a:cubicBezTo>
                  <a:pt x="1874624" y="1709976"/>
                  <a:pt x="1847557" y="1731089"/>
                  <a:pt x="1822654" y="1754367"/>
                </a:cubicBezTo>
                <a:cubicBezTo>
                  <a:pt x="1793421" y="1781976"/>
                  <a:pt x="1766083" y="1811480"/>
                  <a:pt x="1742264" y="1844231"/>
                </a:cubicBezTo>
                <a:cubicBezTo>
                  <a:pt x="1720880" y="1873194"/>
                  <a:pt x="1707076" y="1905945"/>
                  <a:pt x="1693813" y="1938968"/>
                </a:cubicBezTo>
                <a:cubicBezTo>
                  <a:pt x="1688670" y="1951960"/>
                  <a:pt x="1698956" y="1961705"/>
                  <a:pt x="1701933" y="1973073"/>
                </a:cubicBezTo>
                <a:cubicBezTo>
                  <a:pt x="1703557" y="1979028"/>
                  <a:pt x="1704640" y="1984441"/>
                  <a:pt x="1698685" y="1987419"/>
                </a:cubicBezTo>
                <a:cubicBezTo>
                  <a:pt x="1691647" y="1990667"/>
                  <a:pt x="1694625" y="1993915"/>
                  <a:pt x="1697602" y="1997434"/>
                </a:cubicBezTo>
                <a:cubicBezTo>
                  <a:pt x="1714113" y="2017464"/>
                  <a:pt x="1732249" y="2035599"/>
                  <a:pt x="1748489" y="2055629"/>
                </a:cubicBezTo>
                <a:cubicBezTo>
                  <a:pt x="1760128" y="2069975"/>
                  <a:pt x="1773121" y="2078095"/>
                  <a:pt x="1790444" y="2082697"/>
                </a:cubicBezTo>
                <a:cubicBezTo>
                  <a:pt x="1798023" y="2084592"/>
                  <a:pt x="1800459" y="2094336"/>
                  <a:pt x="1806143" y="2100020"/>
                </a:cubicBezTo>
                <a:cubicBezTo>
                  <a:pt x="1810203" y="2104080"/>
                  <a:pt x="1813722" y="2105975"/>
                  <a:pt x="1818865" y="2107058"/>
                </a:cubicBezTo>
                <a:cubicBezTo>
                  <a:pt x="1838354" y="2110577"/>
                  <a:pt x="1857842" y="2114366"/>
                  <a:pt x="1877331" y="2117885"/>
                </a:cubicBezTo>
                <a:cubicBezTo>
                  <a:pt x="1896008" y="2121404"/>
                  <a:pt x="1909000" y="2136832"/>
                  <a:pt x="1909541" y="2160652"/>
                </a:cubicBezTo>
                <a:cubicBezTo>
                  <a:pt x="1910083" y="2177704"/>
                  <a:pt x="1901692" y="2190155"/>
                  <a:pt x="1883015" y="2198005"/>
                </a:cubicBezTo>
                <a:cubicBezTo>
                  <a:pt x="1862444" y="2206667"/>
                  <a:pt x="1840519" y="2209644"/>
                  <a:pt x="1818594" y="2210997"/>
                </a:cubicBezTo>
                <a:cubicBezTo>
                  <a:pt x="1797752" y="2212351"/>
                  <a:pt x="1776640" y="2211539"/>
                  <a:pt x="1755797" y="2209373"/>
                </a:cubicBezTo>
                <a:cubicBezTo>
                  <a:pt x="1731166" y="2206937"/>
                  <a:pt x="1707617" y="2200441"/>
                  <a:pt x="1685422" y="2189614"/>
                </a:cubicBezTo>
                <a:cubicBezTo>
                  <a:pt x="1640219" y="2167419"/>
                  <a:pt x="1594204" y="2147388"/>
                  <a:pt x="1546294" y="2131960"/>
                </a:cubicBezTo>
                <a:cubicBezTo>
                  <a:pt x="1521121" y="2123840"/>
                  <a:pt x="1495136" y="2117614"/>
                  <a:pt x="1471588" y="2105975"/>
                </a:cubicBezTo>
                <a:cubicBezTo>
                  <a:pt x="1451287" y="2096231"/>
                  <a:pt x="1428550" y="2090546"/>
                  <a:pt x="1412310" y="2073223"/>
                </a:cubicBezTo>
                <a:cubicBezTo>
                  <a:pt x="1406625" y="2066998"/>
                  <a:pt x="1400670" y="2060772"/>
                  <a:pt x="1397964" y="2052652"/>
                </a:cubicBezTo>
                <a:cubicBezTo>
                  <a:pt x="1394986" y="2043990"/>
                  <a:pt x="1396610" y="2036682"/>
                  <a:pt x="1405813" y="2032622"/>
                </a:cubicBezTo>
                <a:cubicBezTo>
                  <a:pt x="1422866" y="2025043"/>
                  <a:pt x="1430986" y="2009344"/>
                  <a:pt x="1437482" y="1993644"/>
                </a:cubicBezTo>
                <a:cubicBezTo>
                  <a:pt x="1443708" y="1978757"/>
                  <a:pt x="1449122" y="1963600"/>
                  <a:pt x="1459407" y="1950878"/>
                </a:cubicBezTo>
                <a:cubicBezTo>
                  <a:pt x="1468340" y="1939780"/>
                  <a:pt x="1474565" y="1926517"/>
                  <a:pt x="1481061" y="1913795"/>
                </a:cubicBezTo>
                <a:cubicBezTo>
                  <a:pt x="1485663" y="1904592"/>
                  <a:pt x="1492700" y="1901073"/>
                  <a:pt x="1501633" y="1904863"/>
                </a:cubicBezTo>
                <a:cubicBezTo>
                  <a:pt x="1507588" y="1907299"/>
                  <a:pt x="1510565" y="1904863"/>
                  <a:pt x="1514084" y="1901344"/>
                </a:cubicBezTo>
                <a:cubicBezTo>
                  <a:pt x="1521121" y="1894306"/>
                  <a:pt x="1527076" y="1886998"/>
                  <a:pt x="1532219" y="1878066"/>
                </a:cubicBezTo>
                <a:cubicBezTo>
                  <a:pt x="1539527" y="1864803"/>
                  <a:pt x="1551437" y="1853976"/>
                  <a:pt x="1558475" y="1840171"/>
                </a:cubicBezTo>
                <a:cubicBezTo>
                  <a:pt x="1571467" y="1814728"/>
                  <a:pt x="1595016" y="1797946"/>
                  <a:pt x="1610174" y="1774126"/>
                </a:cubicBezTo>
                <a:cubicBezTo>
                  <a:pt x="1629392" y="1743811"/>
                  <a:pt x="1649422" y="1714036"/>
                  <a:pt x="1668369" y="1683720"/>
                </a:cubicBezTo>
                <a:cubicBezTo>
                  <a:pt x="1682986" y="1660442"/>
                  <a:pt x="1696519" y="1636352"/>
                  <a:pt x="1711407" y="1613345"/>
                </a:cubicBezTo>
                <a:cubicBezTo>
                  <a:pt x="1724940" y="1592232"/>
                  <a:pt x="1734685" y="1569225"/>
                  <a:pt x="1746594" y="1547300"/>
                </a:cubicBezTo>
                <a:cubicBezTo>
                  <a:pt x="1755256" y="1531601"/>
                  <a:pt x="1764459" y="1515901"/>
                  <a:pt x="1775557" y="1502097"/>
                </a:cubicBezTo>
                <a:cubicBezTo>
                  <a:pt x="1796669" y="1475300"/>
                  <a:pt x="1819406" y="1449586"/>
                  <a:pt x="1844309" y="1426037"/>
                </a:cubicBezTo>
                <a:cubicBezTo>
                  <a:pt x="1852699" y="1418187"/>
                  <a:pt x="1852158" y="1417917"/>
                  <a:pt x="1841060" y="1414668"/>
                </a:cubicBezTo>
                <a:cubicBezTo>
                  <a:pt x="1797752" y="1402217"/>
                  <a:pt x="1752820" y="1399511"/>
                  <a:pt x="1708700" y="1392744"/>
                </a:cubicBezTo>
                <a:cubicBezTo>
                  <a:pt x="1669452" y="1386789"/>
                  <a:pt x="1629933" y="1382458"/>
                  <a:pt x="1590685" y="1377315"/>
                </a:cubicBezTo>
                <a:cubicBezTo>
                  <a:pt x="1578505" y="1375691"/>
                  <a:pt x="1567136" y="1371360"/>
                  <a:pt x="1555497" y="1368383"/>
                </a:cubicBezTo>
                <a:cubicBezTo>
                  <a:pt x="1517332" y="1357827"/>
                  <a:pt x="1479437" y="1346458"/>
                  <a:pt x="1440460" y="1338067"/>
                </a:cubicBezTo>
                <a:cubicBezTo>
                  <a:pt x="1431257" y="1336172"/>
                  <a:pt x="1422054" y="1332654"/>
                  <a:pt x="1413122" y="1329406"/>
                </a:cubicBezTo>
                <a:cubicBezTo>
                  <a:pt x="1407708" y="1327511"/>
                  <a:pt x="1403377" y="1327782"/>
                  <a:pt x="1398505" y="1331030"/>
                </a:cubicBezTo>
                <a:cubicBezTo>
                  <a:pt x="1363588" y="1353766"/>
                  <a:pt x="1330295" y="1378127"/>
                  <a:pt x="1299438" y="1406007"/>
                </a:cubicBezTo>
                <a:cubicBezTo>
                  <a:pt x="1272911" y="1430097"/>
                  <a:pt x="1248280" y="1456353"/>
                  <a:pt x="1222024" y="1480713"/>
                </a:cubicBezTo>
                <a:cubicBezTo>
                  <a:pt x="1202265" y="1498578"/>
                  <a:pt x="1184130" y="1518337"/>
                  <a:pt x="1162476" y="1534578"/>
                </a:cubicBezTo>
                <a:cubicBezTo>
                  <a:pt x="1137303" y="1552984"/>
                  <a:pt x="1113213" y="1573285"/>
                  <a:pt x="1090746" y="1594668"/>
                </a:cubicBezTo>
                <a:cubicBezTo>
                  <a:pt x="1044731" y="1638518"/>
                  <a:pt x="995468" y="1677495"/>
                  <a:pt x="939168" y="1706999"/>
                </a:cubicBezTo>
                <a:cubicBezTo>
                  <a:pt x="919138" y="1717555"/>
                  <a:pt x="903168" y="1733525"/>
                  <a:pt x="886386" y="1748141"/>
                </a:cubicBezTo>
                <a:cubicBezTo>
                  <a:pt x="850657" y="1779269"/>
                  <a:pt x="814657" y="1809314"/>
                  <a:pt x="768642" y="1825284"/>
                </a:cubicBezTo>
                <a:cubicBezTo>
                  <a:pt x="748341" y="1832322"/>
                  <a:pt x="730747" y="1845855"/>
                  <a:pt x="711259" y="1855058"/>
                </a:cubicBezTo>
                <a:cubicBezTo>
                  <a:pt x="682026" y="1868863"/>
                  <a:pt x="657123" y="1888351"/>
                  <a:pt x="632221" y="1908111"/>
                </a:cubicBezTo>
                <a:cubicBezTo>
                  <a:pt x="617605" y="1919479"/>
                  <a:pt x="601093" y="1928953"/>
                  <a:pt x="586477" y="1940592"/>
                </a:cubicBezTo>
                <a:cubicBezTo>
                  <a:pt x="561033" y="1961163"/>
                  <a:pt x="533154" y="1978216"/>
                  <a:pt x="505815" y="1995539"/>
                </a:cubicBezTo>
                <a:cubicBezTo>
                  <a:pt x="475770" y="2014757"/>
                  <a:pt x="446808" y="2035329"/>
                  <a:pt x="418387" y="2056712"/>
                </a:cubicBezTo>
                <a:cubicBezTo>
                  <a:pt x="381034" y="2084321"/>
                  <a:pt x="347470" y="2115990"/>
                  <a:pt x="321214" y="2154697"/>
                </a:cubicBezTo>
                <a:cubicBezTo>
                  <a:pt x="313094" y="2166607"/>
                  <a:pt x="300372" y="2174185"/>
                  <a:pt x="290357" y="2183930"/>
                </a:cubicBezTo>
                <a:cubicBezTo>
                  <a:pt x="285215" y="2189073"/>
                  <a:pt x="281154" y="2195298"/>
                  <a:pt x="275741" y="2200170"/>
                </a:cubicBezTo>
                <a:cubicBezTo>
                  <a:pt x="261395" y="2213163"/>
                  <a:pt x="248403" y="2227509"/>
                  <a:pt x="237034" y="2243208"/>
                </a:cubicBezTo>
                <a:cubicBezTo>
                  <a:pt x="233786" y="2247809"/>
                  <a:pt x="232162" y="2251328"/>
                  <a:pt x="233786" y="2257283"/>
                </a:cubicBezTo>
                <a:cubicBezTo>
                  <a:pt x="237034" y="2268110"/>
                  <a:pt x="229997" y="2282456"/>
                  <a:pt x="219170" y="2286516"/>
                </a:cubicBezTo>
                <a:cubicBezTo>
                  <a:pt x="209967" y="2289764"/>
                  <a:pt x="205636" y="2296531"/>
                  <a:pt x="201034" y="2304381"/>
                </a:cubicBezTo>
                <a:cubicBezTo>
                  <a:pt x="193997" y="2316832"/>
                  <a:pt x="186147" y="2328741"/>
                  <a:pt x="177756" y="2340110"/>
                </a:cubicBezTo>
                <a:cubicBezTo>
                  <a:pt x="173155" y="2346335"/>
                  <a:pt x="168012" y="2352020"/>
                  <a:pt x="165576" y="2359328"/>
                </a:cubicBezTo>
                <a:cubicBezTo>
                  <a:pt x="165034" y="2360952"/>
                  <a:pt x="163952" y="2363388"/>
                  <a:pt x="162869" y="2363929"/>
                </a:cubicBezTo>
                <a:cubicBezTo>
                  <a:pt x="147711" y="2369072"/>
                  <a:pt x="149335" y="2383147"/>
                  <a:pt x="148252" y="2394516"/>
                </a:cubicBezTo>
                <a:cubicBezTo>
                  <a:pt x="147170" y="2406155"/>
                  <a:pt x="143651" y="2415899"/>
                  <a:pt x="136884" y="2424831"/>
                </a:cubicBezTo>
                <a:cubicBezTo>
                  <a:pt x="118749" y="2448651"/>
                  <a:pt x="107922" y="2475448"/>
                  <a:pt x="101155" y="2504139"/>
                </a:cubicBezTo>
                <a:cubicBezTo>
                  <a:pt x="100613" y="2506576"/>
                  <a:pt x="99801" y="2509012"/>
                  <a:pt x="99260" y="2511718"/>
                </a:cubicBezTo>
                <a:cubicBezTo>
                  <a:pt x="95471" y="2528500"/>
                  <a:pt x="87892" y="2542575"/>
                  <a:pt x="70298" y="2548530"/>
                </a:cubicBezTo>
                <a:cubicBezTo>
                  <a:pt x="60553" y="2550154"/>
                  <a:pt x="52433" y="2550154"/>
                  <a:pt x="44313" y="2550154"/>
                </a:cubicBezTo>
                <a:close/>
              </a:path>
            </a:pathLst>
          </a:custGeom>
          <a:solidFill>
            <a:schemeClr val="accent2"/>
          </a:solidFill>
          <a:ln w="2703"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3BCD1A09-51A0-4BEC-BED8-C895848A20B3}"/>
              </a:ext>
            </a:extLst>
          </p:cNvPr>
          <p:cNvGrpSpPr/>
          <p:nvPr userDrawn="1"/>
        </p:nvGrpSpPr>
        <p:grpSpPr>
          <a:xfrm flipV="1">
            <a:off x="0" y="6589394"/>
            <a:ext cx="12207240" cy="169545"/>
            <a:chOff x="0" y="6646544"/>
            <a:chExt cx="9003886" cy="169545"/>
          </a:xfrm>
        </p:grpSpPr>
        <p:sp>
          <p:nvSpPr>
            <p:cNvPr id="5" name="Rectangle 4">
              <a:extLst>
                <a:ext uri="{FF2B5EF4-FFF2-40B4-BE49-F238E27FC236}">
                  <a16:creationId xmlns:a16="http://schemas.microsoft.com/office/drawing/2014/main" id="{6C264503-E9AB-4BB6-8A5C-13ADF2158B78}"/>
                </a:ext>
              </a:extLst>
            </p:cNvPr>
            <p:cNvSpPr/>
            <p:nvPr userDrawn="1"/>
          </p:nvSpPr>
          <p:spPr>
            <a:xfrm>
              <a:off x="0" y="6724649"/>
              <a:ext cx="900388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CA9BC65-DDF7-40E4-9380-23120787E2B4}"/>
                </a:ext>
              </a:extLst>
            </p:cNvPr>
            <p:cNvSpPr/>
            <p:nvPr userDrawn="1"/>
          </p:nvSpPr>
          <p:spPr>
            <a:xfrm>
              <a:off x="0" y="6646544"/>
              <a:ext cx="9003886"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4483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50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00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4273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3C5442-2729-4FC9-82F5-98C87C65AB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descr="A picture containing table, sitting, person, water&#10;&#10;Description automatically generated">
            <a:extLst>
              <a:ext uri="{FF2B5EF4-FFF2-40B4-BE49-F238E27FC236}">
                <a16:creationId xmlns:a16="http://schemas.microsoft.com/office/drawing/2014/main" id="{5D80BEEF-22ED-4CA2-ACAD-CC40131F9DE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7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5CD50E-139B-40B8-9DD4-BB94ED96EED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6" r:id="rId2"/>
    <p:sldLayoutId id="2147483668" r:id="rId3"/>
    <p:sldLayoutId id="2147483658" r:id="rId4"/>
    <p:sldLayoutId id="2147483661" r:id="rId5"/>
    <p:sldLayoutId id="2147483662" r:id="rId6"/>
    <p:sldLayoutId id="2147483663" r:id="rId7"/>
    <p:sldLayoutId id="2147483664" r:id="rId8"/>
    <p:sldLayoutId id="2147483665" r:id="rId9"/>
    <p:sldLayoutId id="214748366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0CEC3-2CE9-4B7D-AD15-1BEFE36DAC60}"/>
              </a:ext>
            </a:extLst>
          </p:cNvPr>
          <p:cNvSpPr txBox="1"/>
          <p:nvPr/>
        </p:nvSpPr>
        <p:spPr>
          <a:xfrm>
            <a:off x="623552" y="1980743"/>
            <a:ext cx="11099131" cy="2075312"/>
          </a:xfrm>
          <a:prstGeom prst="rect">
            <a:avLst/>
          </a:prstGeom>
          <a:noFill/>
        </p:spPr>
        <p:txBody>
          <a:bodyPr wrap="square" lIns="0" tIns="0" rIns="0" bIns="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HƯỚNG DẪN TÍCH HỢP NỘI DUNG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QUYỀN CON NGƯỜI TRONG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MÔN TỰ NHIÊN &amp; XÃ HỘI VÀ MÔN KHOA HỌC</a:t>
            </a:r>
            <a:endParaRPr kumimoji="0" lang="en-US" sz="38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3">
            <a:extLst>
              <a:ext uri="{FF2B5EF4-FFF2-40B4-BE49-F238E27FC236}">
                <a16:creationId xmlns:a16="http://schemas.microsoft.com/office/drawing/2014/main" id="{36A4DF93-D516-4F5C-98D4-C75FA8993C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0"/>
            <a:ext cx="4724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923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029513"/>
          </a:xfrm>
          <a:prstGeom prst="rect">
            <a:avLst/>
          </a:prstGeom>
          <a:noFill/>
        </p:spPr>
        <p:txBody>
          <a:bodyPr wrap="square" rtlCol="0">
            <a:spAutoFit/>
          </a:bodyPr>
          <a:lstStyle/>
          <a:p>
            <a:pPr lvl="0"/>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3777152517"/>
              </p:ext>
            </p:extLst>
          </p:nvPr>
        </p:nvGraphicFramePr>
        <p:xfrm>
          <a:off x="80790" y="895089"/>
          <a:ext cx="11694650" cy="5495020"/>
        </p:xfrm>
        <a:graphic>
          <a:graphicData uri="http://schemas.openxmlformats.org/drawingml/2006/table">
            <a:tbl>
              <a:tblPr firstRow="1" bandRow="1">
                <a:tableStyleId>{5C22544A-7EE6-4342-B048-85BDC9FD1C3A}</a:tableStyleId>
              </a:tblPr>
              <a:tblGrid>
                <a:gridCol w="1709518">
                  <a:extLst>
                    <a:ext uri="{9D8B030D-6E8A-4147-A177-3AD203B41FA5}">
                      <a16:colId xmlns:a16="http://schemas.microsoft.com/office/drawing/2014/main" val="3744268834"/>
                    </a:ext>
                  </a:extLst>
                </a:gridCol>
                <a:gridCol w="2292306">
                  <a:extLst>
                    <a:ext uri="{9D8B030D-6E8A-4147-A177-3AD203B41FA5}">
                      <a16:colId xmlns:a16="http://schemas.microsoft.com/office/drawing/2014/main" val="3810295019"/>
                    </a:ext>
                  </a:extLst>
                </a:gridCol>
                <a:gridCol w="2279356">
                  <a:extLst>
                    <a:ext uri="{9D8B030D-6E8A-4147-A177-3AD203B41FA5}">
                      <a16:colId xmlns:a16="http://schemas.microsoft.com/office/drawing/2014/main" val="1792094346"/>
                    </a:ext>
                  </a:extLst>
                </a:gridCol>
                <a:gridCol w="5413470">
                  <a:extLst>
                    <a:ext uri="{9D8B030D-6E8A-4147-A177-3AD203B41FA5}">
                      <a16:colId xmlns:a16="http://schemas.microsoft.com/office/drawing/2014/main" val="1449830031"/>
                    </a:ext>
                  </a:extLst>
                </a:gridCol>
              </a:tblGrid>
              <a:tr h="299481">
                <a:tc>
                  <a:txBody>
                    <a:bodyPr/>
                    <a:lstStyle/>
                    <a:p>
                      <a:pPr algn="ctr"/>
                      <a:r>
                        <a:rPr lang="vi-VN" sz="2200" dirty="0"/>
                        <a:t>Chủ đề</a:t>
                      </a:r>
                    </a:p>
                  </a:txBody>
                  <a:tcPr/>
                </a:tc>
                <a:tc>
                  <a:txBody>
                    <a:bodyPr/>
                    <a:lstStyle/>
                    <a:p>
                      <a:pPr algn="ctr"/>
                      <a:r>
                        <a:rPr lang="vi-VN" sz="2200" dirty="0"/>
                        <a:t>Lớp 4</a:t>
                      </a:r>
                    </a:p>
                  </a:txBody>
                  <a:tcPr/>
                </a:tc>
                <a:tc>
                  <a:txBody>
                    <a:bodyPr/>
                    <a:lstStyle/>
                    <a:p>
                      <a:pPr algn="ctr"/>
                      <a:r>
                        <a:rPr lang="vi-VN" sz="2200" dirty="0"/>
                        <a:t>Lớp 5</a:t>
                      </a:r>
                    </a:p>
                  </a:txBody>
                  <a:tcPr/>
                </a:tc>
                <a:tc>
                  <a:txBody>
                    <a:bodyPr/>
                    <a:lstStyle/>
                    <a:p>
                      <a:pPr algn="ctr"/>
                      <a:r>
                        <a:rPr lang="vi-VN" sz="2200" dirty="0"/>
                        <a:t>Gợi ý tích hợp nội dung QCN</a:t>
                      </a:r>
                    </a:p>
                  </a:txBody>
                  <a:tcPr/>
                </a:tc>
                <a:extLst>
                  <a:ext uri="{0D108BD9-81ED-4DB2-BD59-A6C34878D82A}">
                    <a16:rowId xmlns:a16="http://schemas.microsoft.com/office/drawing/2014/main" val="2806592811"/>
                  </a:ext>
                </a:extLst>
              </a:tr>
              <a:tr h="2534150">
                <a:tc>
                  <a:txBody>
                    <a:bodyPr/>
                    <a:lstStyle/>
                    <a:p>
                      <a:r>
                        <a:rPr lang="vi-VN" sz="2200" dirty="0"/>
                        <a:t>1. Chất</a:t>
                      </a:r>
                    </a:p>
                  </a:txBody>
                  <a:tcPr/>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nghĩa vụ bảo vệ môi trường.</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it-IT"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a:t>
                      </a: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 sóc sức khỏe.</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it-IT"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bảo</a:t>
                      </a: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đảm an toàn về sức khỏe, thân thể.</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Bổn phẩn của trẻ em với cộng đồng, xã hội.</a:t>
                      </a:r>
                    </a:p>
                  </a:txBody>
                  <a:tcPr/>
                </a:tc>
                <a:extLst>
                  <a:ext uri="{0D108BD9-81ED-4DB2-BD59-A6C34878D82A}">
                    <a16:rowId xmlns:a16="http://schemas.microsoft.com/office/drawing/2014/main" val="1577982157"/>
                  </a:ext>
                </a:extLst>
              </a:tr>
              <a:tr h="2534150">
                <a:tc>
                  <a:txBody>
                    <a:bodyPr/>
                    <a:lstStyle/>
                    <a:p>
                      <a:r>
                        <a:rPr lang="vi-VN" sz="2200" dirty="0"/>
                        <a:t>2. Năng lượng</a:t>
                      </a:r>
                    </a:p>
                  </a:txBody>
                  <a:tcPr/>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nghĩa vụ bảo vệ môi trường.</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it-IT"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a:t>
                      </a: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 sóc sức khỏe.</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Bổn phẩn của trẻ em với gia đình.</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Bổn phẩn của trẻ em với cộng đồng, xã hội.</a:t>
                      </a:r>
                    </a:p>
                  </a:txBody>
                  <a:tcPr/>
                </a:tc>
                <a:extLst>
                  <a:ext uri="{0D108BD9-81ED-4DB2-BD59-A6C34878D82A}">
                    <a16:rowId xmlns:a16="http://schemas.microsoft.com/office/drawing/2014/main" val="34575722"/>
                  </a:ext>
                </a:extLst>
              </a:tr>
            </a:tbl>
          </a:graphicData>
        </a:graphic>
      </p:graphicFrame>
    </p:spTree>
    <p:extLst>
      <p:ext uri="{BB962C8B-B14F-4D97-AF65-F5344CB8AC3E}">
        <p14:creationId xmlns:p14="http://schemas.microsoft.com/office/powerpoint/2010/main" val="3346276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029513"/>
          </a:xfrm>
          <a:prstGeom prst="rect">
            <a:avLst/>
          </a:prstGeom>
          <a:noFill/>
        </p:spPr>
        <p:txBody>
          <a:bodyPr wrap="square" rtlCol="0">
            <a:spAutoFit/>
          </a:bodyPr>
          <a:lstStyle/>
          <a:p>
            <a:pPr lvl="0"/>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1767795721"/>
              </p:ext>
            </p:extLst>
          </p:nvPr>
        </p:nvGraphicFramePr>
        <p:xfrm>
          <a:off x="80790" y="895088"/>
          <a:ext cx="11694650" cy="4906271"/>
        </p:xfrm>
        <a:graphic>
          <a:graphicData uri="http://schemas.openxmlformats.org/drawingml/2006/table">
            <a:tbl>
              <a:tblPr firstRow="1" bandRow="1">
                <a:tableStyleId>{5C22544A-7EE6-4342-B048-85BDC9FD1C3A}</a:tableStyleId>
              </a:tblPr>
              <a:tblGrid>
                <a:gridCol w="1709518">
                  <a:extLst>
                    <a:ext uri="{9D8B030D-6E8A-4147-A177-3AD203B41FA5}">
                      <a16:colId xmlns:a16="http://schemas.microsoft.com/office/drawing/2014/main" val="3744268834"/>
                    </a:ext>
                  </a:extLst>
                </a:gridCol>
                <a:gridCol w="2893452">
                  <a:extLst>
                    <a:ext uri="{9D8B030D-6E8A-4147-A177-3AD203B41FA5}">
                      <a16:colId xmlns:a16="http://schemas.microsoft.com/office/drawing/2014/main" val="3810295019"/>
                    </a:ext>
                  </a:extLst>
                </a:gridCol>
                <a:gridCol w="1678210">
                  <a:extLst>
                    <a:ext uri="{9D8B030D-6E8A-4147-A177-3AD203B41FA5}">
                      <a16:colId xmlns:a16="http://schemas.microsoft.com/office/drawing/2014/main" val="1792094346"/>
                    </a:ext>
                  </a:extLst>
                </a:gridCol>
                <a:gridCol w="5413470">
                  <a:extLst>
                    <a:ext uri="{9D8B030D-6E8A-4147-A177-3AD203B41FA5}">
                      <a16:colId xmlns:a16="http://schemas.microsoft.com/office/drawing/2014/main" val="1449830031"/>
                    </a:ext>
                  </a:extLst>
                </a:gridCol>
              </a:tblGrid>
              <a:tr h="684657">
                <a:tc>
                  <a:txBody>
                    <a:bodyPr/>
                    <a:lstStyle/>
                    <a:p>
                      <a:pPr algn="ctr"/>
                      <a:r>
                        <a:rPr lang="vi-VN" sz="2200" dirty="0"/>
                        <a:t>Chủ đề</a:t>
                      </a:r>
                    </a:p>
                  </a:txBody>
                  <a:tcPr/>
                </a:tc>
                <a:tc>
                  <a:txBody>
                    <a:bodyPr/>
                    <a:lstStyle/>
                    <a:p>
                      <a:pPr algn="ctr"/>
                      <a:r>
                        <a:rPr lang="vi-VN" sz="2200" dirty="0"/>
                        <a:t>Lớp 4</a:t>
                      </a:r>
                    </a:p>
                  </a:txBody>
                  <a:tcPr/>
                </a:tc>
                <a:tc>
                  <a:txBody>
                    <a:bodyPr/>
                    <a:lstStyle/>
                    <a:p>
                      <a:pPr algn="ctr"/>
                      <a:r>
                        <a:rPr lang="vi-VN" sz="2200" dirty="0"/>
                        <a:t>Lớp 5</a:t>
                      </a:r>
                    </a:p>
                  </a:txBody>
                  <a:tcPr/>
                </a:tc>
                <a:tc>
                  <a:txBody>
                    <a:bodyPr/>
                    <a:lstStyle/>
                    <a:p>
                      <a:pPr algn="ctr"/>
                      <a:r>
                        <a:rPr lang="vi-VN" sz="2200" dirty="0"/>
                        <a:t>Gợi ý tích hợp nội dung QCN</a:t>
                      </a:r>
                    </a:p>
                  </a:txBody>
                  <a:tcPr/>
                </a:tc>
                <a:extLst>
                  <a:ext uri="{0D108BD9-81ED-4DB2-BD59-A6C34878D82A}">
                    <a16:rowId xmlns:a16="http://schemas.microsoft.com/office/drawing/2014/main" val="2806592811"/>
                  </a:ext>
                </a:extLst>
              </a:tr>
              <a:tr h="2425032">
                <a:tc>
                  <a:txBody>
                    <a:bodyPr/>
                    <a:lstStyle/>
                    <a:p>
                      <a:r>
                        <a:rPr lang="vi-VN" sz="2200" dirty="0"/>
                        <a:t>3. Thực vật và động vật</a:t>
                      </a:r>
                    </a:p>
                  </a:txBody>
                  <a:tcPr/>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nhu</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nghĩa vụ bảo vệ môi trường.</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Bổn phẩn của trẻ em với cộng đồng, xã hội.</a:t>
                      </a:r>
                    </a:p>
                    <a:p>
                      <a:pPr algn="just">
                        <a:lnSpc>
                          <a:spcPct val="120000"/>
                        </a:lnSpc>
                        <a:spcAft>
                          <a:spcPts val="1000"/>
                        </a:spcAft>
                      </a:pPr>
                      <a:r>
                        <a:rPr lang="vi-VN" sz="1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1000"/>
                        </a:spcAft>
                      </a:pPr>
                      <a:r>
                        <a:rPr lang="vi-VN" sz="1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0" marR="0" marT="0" marB="0" anchor="ctr"/>
                </a:tc>
                <a:extLst>
                  <a:ext uri="{0D108BD9-81ED-4DB2-BD59-A6C34878D82A}">
                    <a16:rowId xmlns:a16="http://schemas.microsoft.com/office/drawing/2014/main" val="1577982157"/>
                  </a:ext>
                </a:extLst>
              </a:tr>
              <a:tr h="1796582">
                <a:tc>
                  <a:txBody>
                    <a:bodyPr/>
                    <a:lstStyle/>
                    <a:p>
                      <a:r>
                        <a:rPr lang="vi-VN" sz="2200" dirty="0"/>
                        <a:t>4. Nấm và vi khuẩn</a:t>
                      </a:r>
                    </a:p>
                  </a:txBody>
                  <a:tcPr/>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Nấm</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khuẩn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it-IT"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a:t>
                      </a: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 sóc sức khỏe.</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Bổn phẩn của trẻ em với gia đình.</a:t>
                      </a:r>
                    </a:p>
                  </a:txBody>
                  <a:tcPr marL="0" marR="0" marT="0" marB="0" anchor="ctr"/>
                </a:tc>
                <a:extLst>
                  <a:ext uri="{0D108BD9-81ED-4DB2-BD59-A6C34878D82A}">
                    <a16:rowId xmlns:a16="http://schemas.microsoft.com/office/drawing/2014/main" val="1931102096"/>
                  </a:ext>
                </a:extLst>
              </a:tr>
            </a:tbl>
          </a:graphicData>
        </a:graphic>
      </p:graphicFrame>
    </p:spTree>
    <p:extLst>
      <p:ext uri="{BB962C8B-B14F-4D97-AF65-F5344CB8AC3E}">
        <p14:creationId xmlns:p14="http://schemas.microsoft.com/office/powerpoint/2010/main" val="3008318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029513"/>
          </a:xfrm>
          <a:prstGeom prst="rect">
            <a:avLst/>
          </a:prstGeom>
          <a:noFill/>
        </p:spPr>
        <p:txBody>
          <a:bodyPr wrap="square" rtlCol="0">
            <a:spAutoFit/>
          </a:bodyPr>
          <a:lstStyle/>
          <a:p>
            <a:pPr lvl="0"/>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3828775214"/>
              </p:ext>
            </p:extLst>
          </p:nvPr>
        </p:nvGraphicFramePr>
        <p:xfrm>
          <a:off x="248675" y="905248"/>
          <a:ext cx="11694650" cy="5576832"/>
        </p:xfrm>
        <a:graphic>
          <a:graphicData uri="http://schemas.openxmlformats.org/drawingml/2006/table">
            <a:tbl>
              <a:tblPr firstRow="1" bandRow="1">
                <a:tableStyleId>{5C22544A-7EE6-4342-B048-85BDC9FD1C3A}</a:tableStyleId>
              </a:tblPr>
              <a:tblGrid>
                <a:gridCol w="1709518">
                  <a:extLst>
                    <a:ext uri="{9D8B030D-6E8A-4147-A177-3AD203B41FA5}">
                      <a16:colId xmlns:a16="http://schemas.microsoft.com/office/drawing/2014/main" val="3744268834"/>
                    </a:ext>
                  </a:extLst>
                </a:gridCol>
                <a:gridCol w="2893452">
                  <a:extLst>
                    <a:ext uri="{9D8B030D-6E8A-4147-A177-3AD203B41FA5}">
                      <a16:colId xmlns:a16="http://schemas.microsoft.com/office/drawing/2014/main" val="3810295019"/>
                    </a:ext>
                  </a:extLst>
                </a:gridCol>
                <a:gridCol w="2428240">
                  <a:extLst>
                    <a:ext uri="{9D8B030D-6E8A-4147-A177-3AD203B41FA5}">
                      <a16:colId xmlns:a16="http://schemas.microsoft.com/office/drawing/2014/main" val="1792094346"/>
                    </a:ext>
                  </a:extLst>
                </a:gridCol>
                <a:gridCol w="4663440">
                  <a:extLst>
                    <a:ext uri="{9D8B030D-6E8A-4147-A177-3AD203B41FA5}">
                      <a16:colId xmlns:a16="http://schemas.microsoft.com/office/drawing/2014/main" val="1449830031"/>
                    </a:ext>
                  </a:extLst>
                </a:gridCol>
              </a:tblGrid>
              <a:tr h="847561">
                <a:tc>
                  <a:txBody>
                    <a:bodyPr/>
                    <a:lstStyle/>
                    <a:p>
                      <a:pPr algn="ctr"/>
                      <a:r>
                        <a:rPr lang="vi-VN" sz="2200" dirty="0"/>
                        <a:t>Chủ đề</a:t>
                      </a:r>
                    </a:p>
                  </a:txBody>
                  <a:tcPr/>
                </a:tc>
                <a:tc>
                  <a:txBody>
                    <a:bodyPr/>
                    <a:lstStyle/>
                    <a:p>
                      <a:pPr algn="ctr"/>
                      <a:r>
                        <a:rPr lang="vi-VN" sz="2200" dirty="0"/>
                        <a:t>Lớp 4</a:t>
                      </a:r>
                    </a:p>
                  </a:txBody>
                  <a:tcPr/>
                </a:tc>
                <a:tc>
                  <a:txBody>
                    <a:bodyPr/>
                    <a:lstStyle/>
                    <a:p>
                      <a:pPr algn="ctr"/>
                      <a:r>
                        <a:rPr lang="vi-VN" sz="2200" dirty="0"/>
                        <a:t>Lớp 5</a:t>
                      </a:r>
                    </a:p>
                  </a:txBody>
                  <a:tcPr/>
                </a:tc>
                <a:tc>
                  <a:txBody>
                    <a:bodyPr/>
                    <a:lstStyle/>
                    <a:p>
                      <a:pPr algn="ctr"/>
                      <a:r>
                        <a:rPr lang="vi-VN" sz="2200" dirty="0"/>
                        <a:t>Gợi ý tích hợp nội dung QCN</a:t>
                      </a:r>
                    </a:p>
                  </a:txBody>
                  <a:tcPr/>
                </a:tc>
                <a:extLst>
                  <a:ext uri="{0D108BD9-81ED-4DB2-BD59-A6C34878D82A}">
                    <a16:rowId xmlns:a16="http://schemas.microsoft.com/office/drawing/2014/main" val="2806592811"/>
                  </a:ext>
                </a:extLst>
              </a:tr>
              <a:tr h="4729271">
                <a:tc>
                  <a:txBody>
                    <a:bodyPr/>
                    <a:lstStyle/>
                    <a:p>
                      <a:r>
                        <a:rPr lang="vi-VN" sz="2200" dirty="0"/>
                        <a:t>5. Con người và sức khỏe</a:t>
                      </a:r>
                    </a:p>
                  </a:txBody>
                  <a:tcPr/>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đuối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khoẻ</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xâm</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sống và phát triển</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chăm sóc, nuôi dưỡng để phát triển thể chất, trí tuệ.</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sống</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it-IT"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đảm</a:t>
                      </a: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bảo an sinh xã hội.</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bảo vệ để không bị bạo lực, bỏ rơi, bỏ mặc.</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bảo vệ để không bị xâm hại tình dục.</a:t>
                      </a:r>
                    </a:p>
                  </a:txBody>
                  <a:tcPr marL="0" marR="0" marT="0" marB="0" anchor="ctr"/>
                </a:tc>
                <a:extLst>
                  <a:ext uri="{0D108BD9-81ED-4DB2-BD59-A6C34878D82A}">
                    <a16:rowId xmlns:a16="http://schemas.microsoft.com/office/drawing/2014/main" val="1577982157"/>
                  </a:ext>
                </a:extLst>
              </a:tr>
            </a:tbl>
          </a:graphicData>
        </a:graphic>
      </p:graphicFrame>
    </p:spTree>
    <p:extLst>
      <p:ext uri="{BB962C8B-B14F-4D97-AF65-F5344CB8AC3E}">
        <p14:creationId xmlns:p14="http://schemas.microsoft.com/office/powerpoint/2010/main" val="3881105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029513"/>
          </a:xfrm>
          <a:prstGeom prst="rect">
            <a:avLst/>
          </a:prstGeom>
          <a:noFill/>
        </p:spPr>
        <p:txBody>
          <a:bodyPr wrap="square" rtlCol="0">
            <a:spAutoFit/>
          </a:bodyPr>
          <a:lstStyle/>
          <a:p>
            <a:pPr lvl="0"/>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1934568992"/>
              </p:ext>
            </p:extLst>
          </p:nvPr>
        </p:nvGraphicFramePr>
        <p:xfrm>
          <a:off x="80790" y="895088"/>
          <a:ext cx="11694650" cy="3429000"/>
        </p:xfrm>
        <a:graphic>
          <a:graphicData uri="http://schemas.openxmlformats.org/drawingml/2006/table">
            <a:tbl>
              <a:tblPr firstRow="1" bandRow="1">
                <a:tableStyleId>{5C22544A-7EE6-4342-B048-85BDC9FD1C3A}</a:tableStyleId>
              </a:tblPr>
              <a:tblGrid>
                <a:gridCol w="1709518">
                  <a:extLst>
                    <a:ext uri="{9D8B030D-6E8A-4147-A177-3AD203B41FA5}">
                      <a16:colId xmlns:a16="http://schemas.microsoft.com/office/drawing/2014/main" val="3744268834"/>
                    </a:ext>
                  </a:extLst>
                </a:gridCol>
                <a:gridCol w="2893452">
                  <a:extLst>
                    <a:ext uri="{9D8B030D-6E8A-4147-A177-3AD203B41FA5}">
                      <a16:colId xmlns:a16="http://schemas.microsoft.com/office/drawing/2014/main" val="3810295019"/>
                    </a:ext>
                  </a:extLst>
                </a:gridCol>
                <a:gridCol w="2428240">
                  <a:extLst>
                    <a:ext uri="{9D8B030D-6E8A-4147-A177-3AD203B41FA5}">
                      <a16:colId xmlns:a16="http://schemas.microsoft.com/office/drawing/2014/main" val="1792094346"/>
                    </a:ext>
                  </a:extLst>
                </a:gridCol>
                <a:gridCol w="4663440">
                  <a:extLst>
                    <a:ext uri="{9D8B030D-6E8A-4147-A177-3AD203B41FA5}">
                      <a16:colId xmlns:a16="http://schemas.microsoft.com/office/drawing/2014/main" val="1449830031"/>
                    </a:ext>
                  </a:extLst>
                </a:gridCol>
              </a:tblGrid>
              <a:tr h="684657">
                <a:tc>
                  <a:txBody>
                    <a:bodyPr/>
                    <a:lstStyle/>
                    <a:p>
                      <a:pPr algn="ctr"/>
                      <a:r>
                        <a:rPr lang="vi-VN" sz="2200" dirty="0"/>
                        <a:t>Chủ đề</a:t>
                      </a:r>
                    </a:p>
                  </a:txBody>
                  <a:tcPr/>
                </a:tc>
                <a:tc>
                  <a:txBody>
                    <a:bodyPr/>
                    <a:lstStyle/>
                    <a:p>
                      <a:pPr algn="ctr"/>
                      <a:r>
                        <a:rPr lang="vi-VN" sz="2200" dirty="0"/>
                        <a:t>Lớp 4</a:t>
                      </a:r>
                    </a:p>
                  </a:txBody>
                  <a:tcPr/>
                </a:tc>
                <a:tc>
                  <a:txBody>
                    <a:bodyPr/>
                    <a:lstStyle/>
                    <a:p>
                      <a:pPr algn="ctr"/>
                      <a:r>
                        <a:rPr lang="vi-VN" sz="2200" dirty="0"/>
                        <a:t>Lớp 5</a:t>
                      </a:r>
                    </a:p>
                  </a:txBody>
                  <a:tcPr/>
                </a:tc>
                <a:tc>
                  <a:txBody>
                    <a:bodyPr/>
                    <a:lstStyle/>
                    <a:p>
                      <a:pPr algn="ctr"/>
                      <a:r>
                        <a:rPr lang="vi-VN" sz="2200" dirty="0"/>
                        <a:t>Gợi ý tích hợp nội dung QCN</a:t>
                      </a:r>
                    </a:p>
                  </a:txBody>
                  <a:tcPr/>
                </a:tc>
                <a:extLst>
                  <a:ext uri="{0D108BD9-81ED-4DB2-BD59-A6C34878D82A}">
                    <a16:rowId xmlns:a16="http://schemas.microsoft.com/office/drawing/2014/main" val="2806592811"/>
                  </a:ext>
                </a:extLst>
              </a:tr>
              <a:tr h="1796582">
                <a:tc>
                  <a:txBody>
                    <a:bodyPr/>
                    <a:lstStyle/>
                    <a:p>
                      <a:r>
                        <a:rPr lang="vi-VN" sz="2200" dirty="0"/>
                        <a:t>6. Sinh vật và môi trường</a:t>
                      </a:r>
                    </a:p>
                  </a:txBody>
                  <a:tcPr/>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Vai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chuỗi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Vai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945"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nghĩa vụ bảo vệ môi trường.</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Bổn phẩn của trẻ em với cộng đồng, xã hội.</a:t>
                      </a:r>
                    </a:p>
                  </a:txBody>
                  <a:tcPr marL="0" marR="0" marT="0" marB="0" anchor="ctr"/>
                </a:tc>
                <a:extLst>
                  <a:ext uri="{0D108BD9-81ED-4DB2-BD59-A6C34878D82A}">
                    <a16:rowId xmlns:a16="http://schemas.microsoft.com/office/drawing/2014/main" val="1931102096"/>
                  </a:ext>
                </a:extLst>
              </a:tr>
            </a:tbl>
          </a:graphicData>
        </a:graphic>
      </p:graphicFrame>
    </p:spTree>
    <p:extLst>
      <p:ext uri="{BB962C8B-B14F-4D97-AF65-F5344CB8AC3E}">
        <p14:creationId xmlns:p14="http://schemas.microsoft.com/office/powerpoint/2010/main" val="1322312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1337289"/>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2. </a:t>
            </a:r>
            <a:r>
              <a:rPr lang="vi-VN" sz="2000" b="1" dirty="0">
                <a:solidFill>
                  <a:srgbClr val="FF0000"/>
                </a:solidFill>
              </a:rPr>
              <a:t>GỢI Ý TÍCH HỢP NỘI DUNG GIÁO DỤC QCN TRONG SGK TỰ NHIÊN &amp; XÃ HỘI VÀ KHOA HỌC</a:t>
            </a:r>
            <a:endParaRPr lang="vi-VN"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3" name="Table 2">
            <a:extLst>
              <a:ext uri="{FF2B5EF4-FFF2-40B4-BE49-F238E27FC236}">
                <a16:creationId xmlns:a16="http://schemas.microsoft.com/office/drawing/2014/main" id="{CA6DF558-1F52-9749-8A88-2841127A3F1B}"/>
              </a:ext>
            </a:extLst>
          </p:cNvPr>
          <p:cNvGraphicFramePr>
            <a:graphicFrameLocks noGrp="1"/>
          </p:cNvGraphicFramePr>
          <p:nvPr>
            <p:extLst>
              <p:ext uri="{D42A27DB-BD31-4B8C-83A1-F6EECF244321}">
                <p14:modId xmlns:p14="http://schemas.microsoft.com/office/powerpoint/2010/main" val="3557916192"/>
              </p:ext>
            </p:extLst>
          </p:nvPr>
        </p:nvGraphicFramePr>
        <p:xfrm>
          <a:off x="0" y="789916"/>
          <a:ext cx="12192000" cy="5999905"/>
        </p:xfrm>
        <a:graphic>
          <a:graphicData uri="http://schemas.openxmlformats.org/drawingml/2006/table">
            <a:tbl>
              <a:tblPr firstRow="1" firstCol="1" bandRow="1"/>
              <a:tblGrid>
                <a:gridCol w="2908582">
                  <a:extLst>
                    <a:ext uri="{9D8B030D-6E8A-4147-A177-3AD203B41FA5}">
                      <a16:colId xmlns:a16="http://schemas.microsoft.com/office/drawing/2014/main" val="1140540968"/>
                    </a:ext>
                  </a:extLst>
                </a:gridCol>
                <a:gridCol w="7735034">
                  <a:extLst>
                    <a:ext uri="{9D8B030D-6E8A-4147-A177-3AD203B41FA5}">
                      <a16:colId xmlns:a16="http://schemas.microsoft.com/office/drawing/2014/main" val="2971924521"/>
                    </a:ext>
                  </a:extLst>
                </a:gridCol>
                <a:gridCol w="1548384">
                  <a:extLst>
                    <a:ext uri="{9D8B030D-6E8A-4147-A177-3AD203B41FA5}">
                      <a16:colId xmlns:a16="http://schemas.microsoft.com/office/drawing/2014/main" val="1850997682"/>
                    </a:ext>
                  </a:extLst>
                </a:gridCol>
              </a:tblGrid>
              <a:tr h="303182">
                <a:tc>
                  <a:txBody>
                    <a:bodyPr/>
                    <a:lstStyle/>
                    <a:p>
                      <a:pPr algn="ctr">
                        <a:lnSpc>
                          <a:spcPct val="120000"/>
                        </a:lnSpc>
                        <a:spcAft>
                          <a:spcPts val="1000"/>
                        </a:spcAft>
                      </a:pPr>
                      <a:r>
                        <a:rPr lang="it-IT"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Chủ đề/Bài</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147" marR="12147" marT="12147" marB="12147">
                    <a:lnL>
                      <a:noFill/>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a:lnSpc>
                          <a:spcPct val="120000"/>
                        </a:lnSpc>
                        <a:spcAft>
                          <a:spcPts val="1000"/>
                        </a:spcAft>
                      </a:pP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vi-VN"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ội</a:t>
                      </a:r>
                      <a:r>
                        <a:rPr lang="en-US"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a:lnSpc>
                          <a:spcPct val="120000"/>
                        </a:lnSpc>
                        <a:spcAft>
                          <a:spcPts val="1000"/>
                        </a:spcAft>
                      </a:pPr>
                      <a:r>
                        <a:rPr lang="en-US" sz="1600" b="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Mức độ tích hợp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B6DDE8"/>
                    </a:solidFill>
                  </a:tcPr>
                </a:tc>
                <a:extLst>
                  <a:ext uri="{0D108BD9-81ED-4DB2-BD59-A6C34878D82A}">
                    <a16:rowId xmlns:a16="http://schemas.microsoft.com/office/drawing/2014/main" val="1036659709"/>
                  </a:ext>
                </a:extLst>
              </a:tr>
              <a:tr h="274639">
                <a:tc gridSpan="3">
                  <a:txBody>
                    <a:bodyPr/>
                    <a:lstStyle/>
                    <a:p>
                      <a:pPr algn="ctr">
                        <a:lnSpc>
                          <a:spcPct val="120000"/>
                        </a:lnSpc>
                        <a:spcAft>
                          <a:spcPts val="1000"/>
                        </a:spcAft>
                      </a:pPr>
                      <a:r>
                        <a:rPr lang="vi-VN" sz="1600" b="1" dirty="0">
                          <a:effectLst/>
                          <a:latin typeface="Times New Roman" panose="02020603050405020304" pitchFamily="18" charset="0"/>
                          <a:ea typeface="Calibri" panose="020F0502020204030204" pitchFamily="34" charset="0"/>
                          <a:cs typeface="Times New Roman" panose="02020603050405020304" pitchFamily="18" charset="0"/>
                        </a:rPr>
                        <a:t>BỘ CÁNH DIỀU </a:t>
                      </a:r>
                      <a:r>
                        <a:rPr lang="it-IT" sz="1600" b="1" dirty="0">
                          <a:effectLst/>
                          <a:latin typeface="Times New Roman" panose="02020603050405020304" pitchFamily="18" charset="0"/>
                          <a:ea typeface="Calibri" panose="020F0502020204030204" pitchFamily="34" charset="0"/>
                          <a:cs typeface="Times New Roman" panose="02020603050405020304" pitchFamily="18" charset="0"/>
                        </a:rPr>
                        <a:t>LỚP 1</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3620119556"/>
                  </a:ext>
                </a:extLst>
              </a:tr>
              <a:tr h="274639">
                <a:tc gridSpan="3">
                  <a:txBody>
                    <a:bodyPr/>
                    <a:lstStyle/>
                    <a:p>
                      <a:pPr>
                        <a:lnSpc>
                          <a:spcPct val="120000"/>
                        </a:lnSpc>
                        <a:spcAft>
                          <a:spcPts val="1000"/>
                        </a:spcAft>
                      </a:pPr>
                      <a:r>
                        <a:rPr lang="vi-VN" sz="1600" b="1">
                          <a:effectLst/>
                          <a:latin typeface="Times New Roman" panose="02020603050405020304" pitchFamily="18" charset="0"/>
                          <a:ea typeface="Calibri" panose="020F0502020204030204" pitchFamily="34" charset="0"/>
                          <a:cs typeface="Times New Roman" panose="02020603050405020304" pitchFamily="18" charset="0"/>
                        </a:rPr>
                        <a:t>Gia đình</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913263780"/>
                  </a:ext>
                </a:extLst>
              </a:tr>
              <a:tr h="1627160">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Bài</a:t>
                      </a:r>
                      <a:r>
                        <a:rPr lang="vi-VN" sz="1600">
                          <a:effectLst/>
                          <a:latin typeface="Times New Roman" panose="02020603050405020304" pitchFamily="18" charset="0"/>
                          <a:ea typeface="Calibri" panose="020F0502020204030204" pitchFamily="34" charset="0"/>
                          <a:cs typeface="Times New Roman" panose="02020603050405020304" pitchFamily="18" charset="0"/>
                        </a:rPr>
                        <a:t> 1. Gia đình em</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 Quyền được  được</a:t>
                      </a:r>
                      <a:r>
                        <a:rPr lang="vi-VN" sz="1600">
                          <a:effectLst/>
                          <a:latin typeface="Times New Roman" panose="02020603050405020304" pitchFamily="18" charset="0"/>
                          <a:ea typeface="Calibri" panose="020F0502020204030204" pitchFamily="34" charset="0"/>
                          <a:cs typeface="Times New Roman" panose="02020603050405020304" pitchFamily="18" charset="0"/>
                        </a:rPr>
                        <a:t> sum họp với gia đình; Quyền được lắng nghe ý kiến; </a:t>
                      </a:r>
                      <a:r>
                        <a:rPr lang="vi-VN" sz="16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Bổn phận của trẻ em với gia đình </a:t>
                      </a:r>
                      <a:r>
                        <a:rPr lang="vi-VN" sz="1600">
                          <a:effectLst/>
                          <a:latin typeface="Times New Roman" panose="02020603050405020304" pitchFamily="18" charset="0"/>
                          <a:ea typeface="Calibri" panose="020F0502020204030204" pitchFamily="34" charset="0"/>
                          <a:cs typeface="Times New Roman" panose="02020603050405020304" pitchFamily="18" charset="0"/>
                        </a:rPr>
                        <a:t>(Tích hợp thông qua hoạt động 1. Thành viên và tình cảm giữa các thành viên trong gia đình).</a:t>
                      </a:r>
                    </a:p>
                    <a:p>
                      <a:pPr algn="just">
                        <a:lnSpc>
                          <a:spcPct val="120000"/>
                        </a:lnSpc>
                        <a:spcAft>
                          <a:spcPts val="1000"/>
                        </a:spcAft>
                      </a:pPr>
                      <a:r>
                        <a:rPr lang="vi-VN" sz="1600">
                          <a:effectLst/>
                          <a:latin typeface="Times New Roman" panose="02020603050405020304" pitchFamily="18" charset="0"/>
                          <a:ea typeface="Calibri" panose="020F0502020204030204" pitchFamily="34" charset="0"/>
                          <a:cs typeface="Times New Roman" panose="02020603050405020304" pitchFamily="18" charset="0"/>
                        </a:rPr>
                        <a:t>- Quyền được nghỉ ngơi, vui chơi, giải trí; </a:t>
                      </a:r>
                      <a:r>
                        <a:rPr lang="it-IT" sz="1600">
                          <a:effectLst/>
                          <a:latin typeface="Times New Roman" panose="02020603050405020304" pitchFamily="18" charset="0"/>
                          <a:ea typeface="Calibri" panose="020F0502020204030204" pitchFamily="34" charset="0"/>
                          <a:cs typeface="Times New Roman" panose="02020603050405020304" pitchFamily="18" charset="0"/>
                        </a:rPr>
                        <a:t>Quyền được bảo</a:t>
                      </a:r>
                      <a:r>
                        <a:rPr lang="vi-VN" sz="1600">
                          <a:effectLst/>
                          <a:latin typeface="Times New Roman" panose="02020603050405020304" pitchFamily="18" charset="0"/>
                          <a:ea typeface="Calibri" panose="020F0502020204030204" pitchFamily="34" charset="0"/>
                          <a:cs typeface="Times New Roman" panose="02020603050405020304" pitchFamily="18" charset="0"/>
                        </a:rPr>
                        <a:t> vệ, chăm sóc sức khỏe </a:t>
                      </a:r>
                      <a:r>
                        <a:rPr lang="it-IT" sz="1600">
                          <a:effectLst/>
                          <a:latin typeface="Times New Roman" panose="02020603050405020304" pitchFamily="18" charset="0"/>
                          <a:ea typeface="Calibri" panose="020F0502020204030204" pitchFamily="34" charset="0"/>
                          <a:cs typeface="Times New Roman" panose="02020603050405020304" pitchFamily="18" charset="0"/>
                        </a:rPr>
                        <a:t>(Tích hợp thông qua hoạt động</a:t>
                      </a:r>
                      <a:r>
                        <a:rPr lang="vi-VN" sz="1600">
                          <a:effectLst/>
                          <a:latin typeface="Times New Roman" panose="02020603050405020304" pitchFamily="18" charset="0"/>
                          <a:ea typeface="Calibri" panose="020F0502020204030204" pitchFamily="34" charset="0"/>
                          <a:cs typeface="Times New Roman" panose="02020603050405020304" pitchFamily="18" charset="0"/>
                        </a:rPr>
                        <a:t> 3. Em tham gia việc nhà</a:t>
                      </a:r>
                      <a:r>
                        <a:rPr lang="it-IT" sz="1600">
                          <a:effectLst/>
                          <a:latin typeface="Times New Roman" panose="02020603050405020304" pitchFamily="18" charset="0"/>
                          <a:ea typeface="Calibri" panose="020F0502020204030204" pitchFamily="34" charset="0"/>
                          <a:cs typeface="Times New Roman" panose="02020603050405020304" pitchFamily="18" charset="0"/>
                        </a:rPr>
                        <a:t>)</a:t>
                      </a:r>
                      <a:r>
                        <a:rPr lang="vi-VN" sz="1600">
                          <a:effectLst/>
                          <a:latin typeface="Times New Roman" panose="02020603050405020304" pitchFamily="18" charset="0"/>
                          <a:ea typeface="Calibri" panose="020F0502020204030204" pitchFamily="34" charset="0"/>
                          <a:cs typeface="Times New Roman" panose="02020603050405020304" pitchFamily="18" charset="0"/>
                        </a:rPr>
                        <a:t>.</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Liên hệ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61033387"/>
                  </a:ext>
                </a:extLst>
              </a:tr>
              <a:tr h="274639">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Bài</a:t>
                      </a:r>
                      <a:r>
                        <a:rPr lang="vi-VN" sz="1600">
                          <a:effectLst/>
                          <a:latin typeface="Times New Roman" panose="02020603050405020304" pitchFamily="18" charset="0"/>
                          <a:ea typeface="Calibri" panose="020F0502020204030204" pitchFamily="34" charset="0"/>
                          <a:cs typeface="Times New Roman" panose="02020603050405020304" pitchFamily="18" charset="0"/>
                        </a:rPr>
                        <a:t> 2. Ngôi nhà của em</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vi-VN" sz="1600">
                          <a:effectLst/>
                          <a:latin typeface="Times New Roman" panose="02020603050405020304" pitchFamily="18" charset="0"/>
                          <a:ea typeface="Calibri" panose="020F0502020204030204" pitchFamily="34" charset="0"/>
                          <a:cs typeface="Times New Roman" panose="02020603050405020304" pitchFamily="18" charset="0"/>
                        </a:rPr>
                        <a:t>Quyền có nơi ở (Tích hợp thông qua hoạt động 1. Giới thiệu ngôi nhà của em).</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Liên</a:t>
                      </a:r>
                      <a:r>
                        <a:rPr lang="vi-VN" sz="1600">
                          <a:effectLst/>
                          <a:latin typeface="Times New Roman" panose="02020603050405020304" pitchFamily="18" charset="0"/>
                          <a:ea typeface="Calibri" panose="020F0502020204030204" pitchFamily="34" charset="0"/>
                          <a:cs typeface="Times New Roman" panose="02020603050405020304" pitchFamily="18" charset="0"/>
                        </a:rPr>
                        <a:t> hệ</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8527334"/>
                  </a:ext>
                </a:extLst>
              </a:tr>
              <a:tr h="1326335">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Bài</a:t>
                      </a:r>
                      <a:r>
                        <a:rPr lang="vi-VN" sz="1600">
                          <a:effectLst/>
                          <a:latin typeface="Times New Roman" panose="02020603050405020304" pitchFamily="18" charset="0"/>
                          <a:ea typeface="Calibri" panose="020F0502020204030204" pitchFamily="34" charset="0"/>
                          <a:cs typeface="Times New Roman" panose="02020603050405020304" pitchFamily="18" charset="0"/>
                        </a:rPr>
                        <a:t> 3. An toàn khi ở nhà</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20000"/>
                        </a:lnSpc>
                        <a:spcAft>
                          <a:spcPts val="1000"/>
                        </a:spcAft>
                      </a:pP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Quyền được chỉ bảo, hướng dẫn của cha mẹ; </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Quyền được chăm sóc sức khỏe (Tích hợp thông qua hoạt động</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1. Một số nguyên nhân có thể bị thương khi ở nhà; </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hoạt động</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3. Những lưu ý khi sử dụng đồ dùng trong nhà để đảm bảo an toàn</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1000"/>
                        </a:spcAft>
                      </a:pP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Liên</a:t>
                      </a:r>
                      <a:r>
                        <a:rPr lang="vi-VN" sz="1600">
                          <a:effectLst/>
                          <a:latin typeface="Times New Roman" panose="02020603050405020304" pitchFamily="18" charset="0"/>
                          <a:ea typeface="Calibri" panose="020F0502020204030204" pitchFamily="34" charset="0"/>
                          <a:cs typeface="Times New Roman" panose="02020603050405020304" pitchFamily="18" charset="0"/>
                        </a:rPr>
                        <a:t> hệ</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0977036"/>
                  </a:ext>
                </a:extLst>
              </a:tr>
              <a:tr h="274639">
                <a:tc gridSpan="3">
                  <a:txBody>
                    <a:bodyPr/>
                    <a:lstStyle/>
                    <a:p>
                      <a:pPr>
                        <a:lnSpc>
                          <a:spcPct val="120000"/>
                        </a:lnSpc>
                        <a:spcAft>
                          <a:spcPts val="1000"/>
                        </a:spcAft>
                      </a:pPr>
                      <a:r>
                        <a:rPr lang="it-IT" sz="1600" b="1">
                          <a:effectLst/>
                          <a:latin typeface="Times New Roman" panose="02020603050405020304" pitchFamily="18" charset="0"/>
                          <a:ea typeface="Calibri" panose="020F0502020204030204" pitchFamily="34" charset="0"/>
                          <a:cs typeface="Times New Roman" panose="02020603050405020304" pitchFamily="18" charset="0"/>
                        </a:rPr>
                        <a:t>Con</a:t>
                      </a:r>
                      <a:r>
                        <a:rPr lang="vi-VN" sz="1600" b="1">
                          <a:effectLst/>
                          <a:latin typeface="Times New Roman" panose="02020603050405020304" pitchFamily="18" charset="0"/>
                          <a:ea typeface="Calibri" panose="020F0502020204030204" pitchFamily="34" charset="0"/>
                          <a:cs typeface="Times New Roman" panose="02020603050405020304" pitchFamily="18" charset="0"/>
                        </a:rPr>
                        <a:t> người và sức khỏe</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901026425"/>
                  </a:ext>
                </a:extLst>
              </a:tr>
              <a:tr h="1644672">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Bài</a:t>
                      </a:r>
                      <a:r>
                        <a:rPr lang="vi-VN" sz="1600">
                          <a:effectLst/>
                          <a:latin typeface="Times New Roman" panose="02020603050405020304" pitchFamily="18" charset="0"/>
                          <a:ea typeface="Calibri" panose="020F0502020204030204" pitchFamily="34" charset="0"/>
                          <a:cs typeface="Times New Roman" panose="02020603050405020304" pitchFamily="18" charset="0"/>
                        </a:rPr>
                        <a:t> 19. Giữ an toàn cho cơ thể</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Quyền được bảo vệ để không bị xâm hại tình dục; Quyền được bảo vệ để không bị bạo lực, bỏ rơi, bỏ mặc </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(Tích hợp thông qua hoạt động</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1. Bảo vệ vùng riêng tư của cơ thể; </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hoạt động</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2. Một số hành vi động chạm, đe dọa sự an toàn của bản thân và cách phòng tránh; hoạt động 3. Thực hành bảo vệ sự an toàn cho bản thân</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Bộ</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phận</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9122303"/>
                  </a:ext>
                </a:extLst>
              </a:tr>
            </a:tbl>
          </a:graphicData>
        </a:graphic>
      </p:graphicFrame>
      <p:sp>
        <p:nvSpPr>
          <p:cNvPr id="4" name="Rectangle 1">
            <a:extLst>
              <a:ext uri="{FF2B5EF4-FFF2-40B4-BE49-F238E27FC236}">
                <a16:creationId xmlns:a16="http://schemas.microsoft.com/office/drawing/2014/main" id="{9524B40F-B676-5C38-2A71-E0DD53FABEF0}"/>
              </a:ext>
            </a:extLst>
          </p:cNvPr>
          <p:cNvSpPr>
            <a:spLocks noChangeArrowheads="1"/>
          </p:cNvSpPr>
          <p:nvPr/>
        </p:nvSpPr>
        <p:spPr bwMode="auto">
          <a:xfrm>
            <a:off x="-6946644" y="1716117"/>
            <a:ext cx="38539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14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Bộ sách Cánh Diều</a:t>
            </a:r>
            <a:endParaRPr kumimoji="0" lang="vi-VN" altLang="vi-VN" sz="1400" b="0" i="0" u="none" strike="noStrike" kern="1200" cap="none" spc="0" normalizeH="0" baseline="0" noProof="0">
              <a:ln>
                <a:noFill/>
              </a:ln>
              <a:solidFill>
                <a:prstClr val="black"/>
              </a:solidFill>
              <a:effectLst/>
              <a:uLnTx/>
              <a:uFillTx/>
              <a:latin typeface="Arial" panose="020B060402020202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4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031804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1337289"/>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2. </a:t>
            </a:r>
            <a:r>
              <a:rPr lang="vi-VN" sz="2000" b="1" dirty="0">
                <a:solidFill>
                  <a:srgbClr val="FF0000"/>
                </a:solidFill>
              </a:rPr>
              <a:t>GỢI Ý TÍCH HỢP NỘI DUNG GIÁO DỤC QCN TRONG SGK TỰ NHIÊN &amp; XÃ HỘI VÀ KHOA HỌC</a:t>
            </a:r>
            <a:endParaRPr lang="vi-VN" sz="2000" dirty="0"/>
          </a:p>
          <a:p>
            <a:pPr lvl="0"/>
            <a:endParaRPr lang="vi-VN" sz="2000" dirty="0"/>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3" name="Table 2">
            <a:extLst>
              <a:ext uri="{FF2B5EF4-FFF2-40B4-BE49-F238E27FC236}">
                <a16:creationId xmlns:a16="http://schemas.microsoft.com/office/drawing/2014/main" id="{CA6DF558-1F52-9749-8A88-2841127A3F1B}"/>
              </a:ext>
            </a:extLst>
          </p:cNvPr>
          <p:cNvGraphicFramePr>
            <a:graphicFrameLocks noGrp="1"/>
          </p:cNvGraphicFramePr>
          <p:nvPr>
            <p:extLst>
              <p:ext uri="{D42A27DB-BD31-4B8C-83A1-F6EECF244321}">
                <p14:modId xmlns:p14="http://schemas.microsoft.com/office/powerpoint/2010/main" val="3658964216"/>
              </p:ext>
            </p:extLst>
          </p:nvPr>
        </p:nvGraphicFramePr>
        <p:xfrm>
          <a:off x="130913" y="866324"/>
          <a:ext cx="12191999" cy="6089036"/>
        </p:xfrm>
        <a:graphic>
          <a:graphicData uri="http://schemas.openxmlformats.org/drawingml/2006/table">
            <a:tbl>
              <a:tblPr firstRow="1" firstCol="1" bandRow="1"/>
              <a:tblGrid>
                <a:gridCol w="2908582">
                  <a:extLst>
                    <a:ext uri="{9D8B030D-6E8A-4147-A177-3AD203B41FA5}">
                      <a16:colId xmlns:a16="http://schemas.microsoft.com/office/drawing/2014/main" val="1140540968"/>
                    </a:ext>
                  </a:extLst>
                </a:gridCol>
                <a:gridCol w="7735033">
                  <a:extLst>
                    <a:ext uri="{9D8B030D-6E8A-4147-A177-3AD203B41FA5}">
                      <a16:colId xmlns:a16="http://schemas.microsoft.com/office/drawing/2014/main" val="2971924521"/>
                    </a:ext>
                  </a:extLst>
                </a:gridCol>
                <a:gridCol w="1548384">
                  <a:extLst>
                    <a:ext uri="{9D8B030D-6E8A-4147-A177-3AD203B41FA5}">
                      <a16:colId xmlns:a16="http://schemas.microsoft.com/office/drawing/2014/main" val="1850997682"/>
                    </a:ext>
                  </a:extLst>
                </a:gridCol>
              </a:tblGrid>
              <a:tr h="319016">
                <a:tc>
                  <a:txBody>
                    <a:bodyPr/>
                    <a:lstStyle/>
                    <a:p>
                      <a:pPr algn="ctr">
                        <a:lnSpc>
                          <a:spcPct val="120000"/>
                        </a:lnSpc>
                        <a:spcAft>
                          <a:spcPts val="1000"/>
                        </a:spcAft>
                      </a:pPr>
                      <a:r>
                        <a:rPr lang="it-IT" sz="1600" b="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Chủ đề/Bài</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12147" marR="12147" marT="12147" marB="12147">
                    <a:lnL>
                      <a:noFill/>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a:lnSpc>
                          <a:spcPct val="120000"/>
                        </a:lnSpc>
                        <a:spcAft>
                          <a:spcPts val="1000"/>
                        </a:spcAft>
                      </a:pP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vi-VN"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ội</a:t>
                      </a:r>
                      <a:r>
                        <a:rPr lang="en-US"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6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6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a:lnSpc>
                          <a:spcPct val="120000"/>
                        </a:lnSpc>
                        <a:spcAft>
                          <a:spcPts val="1000"/>
                        </a:spcAft>
                      </a:pPr>
                      <a:r>
                        <a:rPr lang="en-US" sz="1600" b="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Mức độ tích hợp </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B6DDE8"/>
                    </a:solidFill>
                  </a:tcPr>
                </a:tc>
                <a:extLst>
                  <a:ext uri="{0D108BD9-81ED-4DB2-BD59-A6C34878D82A}">
                    <a16:rowId xmlns:a16="http://schemas.microsoft.com/office/drawing/2014/main" val="1036659709"/>
                  </a:ext>
                </a:extLst>
              </a:tr>
              <a:tr h="249464">
                <a:tc gridSpan="3">
                  <a:txBody>
                    <a:bodyPr/>
                    <a:lstStyle/>
                    <a:p>
                      <a:pPr algn="ctr">
                        <a:lnSpc>
                          <a:spcPct val="120000"/>
                        </a:lnSpc>
                        <a:spcAft>
                          <a:spcPts val="1000"/>
                        </a:spcAft>
                      </a:pPr>
                      <a:r>
                        <a:rPr lang="vi-VN" sz="1600" b="1" dirty="0">
                          <a:effectLst/>
                          <a:latin typeface="Times New Roman" panose="02020603050405020304" pitchFamily="18" charset="0"/>
                          <a:ea typeface="Calibri" panose="020F0502020204030204" pitchFamily="34" charset="0"/>
                          <a:cs typeface="Times New Roman" panose="02020603050405020304" pitchFamily="18" charset="0"/>
                        </a:rPr>
                        <a:t>BỘ CÁNH DIỀU </a:t>
                      </a:r>
                      <a:r>
                        <a:rPr lang="it-IT" sz="1600" b="1" dirty="0">
                          <a:effectLst/>
                          <a:latin typeface="Times New Roman" panose="02020603050405020304" pitchFamily="18" charset="0"/>
                          <a:ea typeface="Calibri" panose="020F0502020204030204" pitchFamily="34" charset="0"/>
                          <a:cs typeface="Times New Roman" panose="02020603050405020304" pitchFamily="18" charset="0"/>
                        </a:rPr>
                        <a:t>LỚP</a:t>
                      </a:r>
                      <a:r>
                        <a:rPr lang="vi-VN" sz="1600" b="1" dirty="0">
                          <a:effectLst/>
                          <a:latin typeface="Times New Roman" panose="02020603050405020304" pitchFamily="18" charset="0"/>
                          <a:ea typeface="Calibri" panose="020F0502020204030204" pitchFamily="34" charset="0"/>
                          <a:cs typeface="Times New Roman" panose="02020603050405020304" pitchFamily="18" charset="0"/>
                        </a:rPr>
                        <a:t> 2</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lnL w="12700" cap="flat" cmpd="sng" algn="ctr">
                      <a:solidFill>
                        <a:srgbClr val="000000"/>
                      </a:solidFill>
                      <a:prstDash val="solid"/>
                      <a:round/>
                      <a:headEnd type="none" w="med" len="med"/>
                      <a:tailEnd type="none" w="med" len="med"/>
                    </a:lnL>
                    <a:lnT w="12700" cmpd="sng">
                      <a:noFill/>
                      <a:prstDash val="solid"/>
                    </a:lnT>
                  </a:tcPr>
                </a:tc>
                <a:extLst>
                  <a:ext uri="{0D108BD9-81ED-4DB2-BD59-A6C34878D82A}">
                    <a16:rowId xmlns:a16="http://schemas.microsoft.com/office/drawing/2014/main" val="1009157070"/>
                  </a:ext>
                </a:extLst>
              </a:tr>
              <a:tr h="249464">
                <a:tc gridSpan="3">
                  <a:txBody>
                    <a:bodyPr/>
                    <a:lstStyle/>
                    <a:p>
                      <a:pPr>
                        <a:lnSpc>
                          <a:spcPct val="120000"/>
                        </a:lnSpc>
                        <a:spcAft>
                          <a:spcPts val="1000"/>
                        </a:spcAft>
                      </a:pPr>
                      <a:r>
                        <a:rPr lang="it-IT" sz="1600" b="1" dirty="0">
                          <a:effectLst/>
                          <a:latin typeface="Times New Roman" panose="02020603050405020304" pitchFamily="18" charset="0"/>
                          <a:ea typeface="Calibri" panose="020F0502020204030204" pitchFamily="34" charset="0"/>
                          <a:cs typeface="Times New Roman" panose="02020603050405020304" pitchFamily="18" charset="0"/>
                        </a:rPr>
                        <a:t>Trường</a:t>
                      </a:r>
                      <a:r>
                        <a:rPr lang="vi-VN" sz="1600" b="1" dirty="0">
                          <a:effectLst/>
                          <a:latin typeface="Times New Roman" panose="02020603050405020304" pitchFamily="18" charset="0"/>
                          <a:ea typeface="Calibri" panose="020F0502020204030204" pitchFamily="34" charset="0"/>
                          <a:cs typeface="Times New Roman" panose="02020603050405020304" pitchFamily="18" charset="0"/>
                        </a:rPr>
                        <a:t> học</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326287009"/>
                  </a:ext>
                </a:extLst>
              </a:tr>
              <a:tr h="623648">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Bài</a:t>
                      </a:r>
                      <a:r>
                        <a:rPr lang="vi-VN" sz="1600">
                          <a:effectLst/>
                          <a:latin typeface="Times New Roman" panose="02020603050405020304" pitchFamily="18" charset="0"/>
                          <a:ea typeface="Calibri" panose="020F0502020204030204" pitchFamily="34" charset="0"/>
                          <a:cs typeface="Times New Roman" panose="02020603050405020304" pitchFamily="18" charset="0"/>
                        </a:rPr>
                        <a:t> 6. Giữ vệ sinh trường học</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20000"/>
                        </a:lnSpc>
                        <a:spcAft>
                          <a:spcPts val="1000"/>
                        </a:spcAft>
                      </a:pP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Quyền, nghĩa vụ bảo vệ môi trường; </a:t>
                      </a:r>
                      <a:r>
                        <a:rPr lang="vi-VN"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Bổn phận của trẻ với </a:t>
                      </a:r>
                      <a:r>
                        <a:rPr lang="vi-VN"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vi-VN"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nhà trường. </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(Tích hợp thông qua hoạt động 2. Em tham gia giữ vệ sinh trường học).</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Liên</a:t>
                      </a:r>
                      <a:r>
                        <a:rPr lang="vi-VN" sz="1600">
                          <a:effectLst/>
                          <a:latin typeface="Times New Roman" panose="02020603050405020304" pitchFamily="18" charset="0"/>
                          <a:ea typeface="Calibri" panose="020F0502020204030204" pitchFamily="34" charset="0"/>
                          <a:cs typeface="Times New Roman" panose="02020603050405020304" pitchFamily="18" charset="0"/>
                        </a:rPr>
                        <a:t> hệ</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2640678"/>
                  </a:ext>
                </a:extLst>
              </a:tr>
              <a:tr h="1069217">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Bài</a:t>
                      </a:r>
                      <a:r>
                        <a:rPr lang="vi-VN" sz="1600">
                          <a:effectLst/>
                          <a:latin typeface="Times New Roman" panose="02020603050405020304" pitchFamily="18" charset="0"/>
                          <a:ea typeface="Calibri" panose="020F0502020204030204" pitchFamily="34" charset="0"/>
                          <a:cs typeface="Times New Roman" panose="02020603050405020304" pitchFamily="18" charset="0"/>
                        </a:rPr>
                        <a:t> 7. An toàn khi ở trường</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Quyền được chăm sóc sức khỏe(tích hợp thông qua hoạt động 1. Một số tình huống rủi ro, nguy hiểm có thể gặp khi tham gia các hoạt động ở trường và cách phòng tránh;</a:t>
                      </a:r>
                      <a:r>
                        <a:rPr lang="vi-VN"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Bổn phận của trẻ với </a:t>
                      </a:r>
                      <a:r>
                        <a:rPr lang="vi-VN"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vi-VN"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nhà trường,</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hoạt động 2. Thực hiện giữ an toàn khi tham gia các hoạt động ở trường).</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Liên</a:t>
                      </a:r>
                      <a:r>
                        <a:rPr lang="vi-VN" sz="1600">
                          <a:effectLst/>
                          <a:latin typeface="Times New Roman" panose="02020603050405020304" pitchFamily="18" charset="0"/>
                          <a:ea typeface="Calibri" panose="020F0502020204030204" pitchFamily="34" charset="0"/>
                          <a:cs typeface="Times New Roman" panose="02020603050405020304" pitchFamily="18" charset="0"/>
                        </a:rPr>
                        <a:t> hệ</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9440442"/>
                  </a:ext>
                </a:extLst>
              </a:tr>
              <a:tr h="249464">
                <a:tc gridSpan="3">
                  <a:txBody>
                    <a:bodyPr/>
                    <a:lstStyle/>
                    <a:p>
                      <a:pPr algn="ctr">
                        <a:lnSpc>
                          <a:spcPct val="120000"/>
                        </a:lnSpc>
                        <a:spcAft>
                          <a:spcPts val="1000"/>
                        </a:spcAft>
                      </a:pPr>
                      <a:r>
                        <a:rPr lang="it-IT" sz="1600" b="1" dirty="0">
                          <a:effectLst/>
                          <a:latin typeface="Times New Roman" panose="02020603050405020304" pitchFamily="18" charset="0"/>
                          <a:ea typeface="Calibri" panose="020F0502020204030204" pitchFamily="34" charset="0"/>
                          <a:cs typeface="Times New Roman" panose="02020603050405020304" pitchFamily="18" charset="0"/>
                        </a:rPr>
                        <a:t>LỚP</a:t>
                      </a:r>
                      <a:r>
                        <a:rPr lang="vi-VN" sz="1600" b="1" dirty="0">
                          <a:effectLst/>
                          <a:latin typeface="Times New Roman" panose="02020603050405020304" pitchFamily="18" charset="0"/>
                          <a:ea typeface="Calibri" panose="020F0502020204030204" pitchFamily="34" charset="0"/>
                          <a:cs typeface="Times New Roman" panose="02020603050405020304" pitchFamily="18" charset="0"/>
                        </a:rPr>
                        <a:t> 3</a:t>
                      </a:r>
                      <a:endParaRPr lang="vi-VN"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52796954"/>
                  </a:ext>
                </a:extLst>
              </a:tr>
              <a:tr h="249464">
                <a:tc gridSpan="3">
                  <a:txBody>
                    <a:bodyPr/>
                    <a:lstStyle/>
                    <a:p>
                      <a:pPr>
                        <a:lnSpc>
                          <a:spcPct val="120000"/>
                        </a:lnSpc>
                        <a:spcAft>
                          <a:spcPts val="1000"/>
                        </a:spcAft>
                      </a:pPr>
                      <a:r>
                        <a:rPr lang="it-IT" sz="1600" b="1">
                          <a:effectLst/>
                          <a:latin typeface="Times New Roman" panose="02020603050405020304" pitchFamily="18" charset="0"/>
                          <a:ea typeface="Calibri" panose="020F0502020204030204" pitchFamily="34" charset="0"/>
                          <a:cs typeface="Times New Roman" panose="02020603050405020304" pitchFamily="18" charset="0"/>
                        </a:rPr>
                        <a:t>Cộng</a:t>
                      </a:r>
                      <a:r>
                        <a:rPr lang="vi-VN" sz="1600" b="1">
                          <a:effectLst/>
                          <a:latin typeface="Times New Roman" panose="02020603050405020304" pitchFamily="18" charset="0"/>
                          <a:ea typeface="Calibri" panose="020F0502020204030204" pitchFamily="34" charset="0"/>
                          <a:cs typeface="Times New Roman" panose="02020603050405020304" pitchFamily="18" charset="0"/>
                        </a:rPr>
                        <a:t> đồng địa phương</a:t>
                      </a:r>
                      <a:endParaRPr lang="vi-VN"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272534988"/>
                  </a:ext>
                </a:extLst>
              </a:tr>
              <a:tr h="522715">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Bài</a:t>
                      </a:r>
                      <a:r>
                        <a:rPr lang="vi-VN" sz="1600">
                          <a:effectLst/>
                          <a:latin typeface="Times New Roman" panose="02020603050405020304" pitchFamily="18" charset="0"/>
                          <a:ea typeface="Calibri" panose="020F0502020204030204" pitchFamily="34" charset="0"/>
                          <a:cs typeface="Times New Roman" panose="02020603050405020304" pitchFamily="18" charset="0"/>
                        </a:rPr>
                        <a:t> 9. Hoạt động sản xuất nông nghiệp</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vi-VN" sz="1600">
                          <a:effectLst/>
                          <a:latin typeface="Times New Roman" panose="02020603050405020304" pitchFamily="18" charset="0"/>
                          <a:ea typeface="Calibri" panose="020F0502020204030204" pitchFamily="34" charset="0"/>
                          <a:cs typeface="Times New Roman" panose="02020603050405020304" pitchFamily="18" charset="0"/>
                        </a:rPr>
                        <a:t>- Quyền, nghĩa vụ bảo vệ môi trường; Bổn phận của trẻ em với cộng đồng và xã hội. (Tích hợp thông qua hoạt động 3. Giới thiệu hoạt động sản xuất nông nghiệp ở địa phương).</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Liên</a:t>
                      </a:r>
                      <a:r>
                        <a:rPr lang="vi-VN" sz="1600">
                          <a:effectLst/>
                          <a:latin typeface="Times New Roman" panose="02020603050405020304" pitchFamily="18" charset="0"/>
                          <a:ea typeface="Calibri" panose="020F0502020204030204" pitchFamily="34" charset="0"/>
                          <a:cs typeface="Times New Roman" panose="02020603050405020304" pitchFamily="18" charset="0"/>
                        </a:rPr>
                        <a:t> hệ</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5400591"/>
                  </a:ext>
                </a:extLst>
              </a:tr>
              <a:tr h="795966">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Bài</a:t>
                      </a:r>
                      <a:r>
                        <a:rPr lang="vi-VN" sz="1600">
                          <a:effectLst/>
                          <a:latin typeface="Times New Roman" panose="02020603050405020304" pitchFamily="18" charset="0"/>
                          <a:ea typeface="Calibri" panose="020F0502020204030204" pitchFamily="34" charset="0"/>
                          <a:cs typeface="Times New Roman" panose="02020603050405020304" pitchFamily="18" charset="0"/>
                        </a:rPr>
                        <a:t> 10. Hoạt động sản xuất công nghiệp và thủ công</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vi-VN" sz="1600">
                          <a:effectLst/>
                          <a:latin typeface="Times New Roman" panose="02020603050405020304" pitchFamily="18" charset="0"/>
                          <a:ea typeface="Calibri" panose="020F0502020204030204" pitchFamily="34" charset="0"/>
                          <a:cs typeface="Times New Roman" panose="02020603050405020304" pitchFamily="18" charset="0"/>
                        </a:rPr>
                        <a:t>- Quyền, nghĩa vụ bảo vệ môi trường; Bổn phận của trẻ em với cộng đồng và xã hội. (Tích hợp thông qua hoạt động 3. Giới thiệu hoạt động sản xuất công nghiệp và thủ công ở địa phương).</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Liên</a:t>
                      </a:r>
                      <a:r>
                        <a:rPr lang="vi-VN" sz="1600">
                          <a:effectLst/>
                          <a:latin typeface="Times New Roman" panose="02020603050405020304" pitchFamily="18" charset="0"/>
                          <a:ea typeface="Calibri" panose="020F0502020204030204" pitchFamily="34" charset="0"/>
                          <a:cs typeface="Times New Roman" panose="02020603050405020304" pitchFamily="18" charset="0"/>
                        </a:rPr>
                        <a:t> hệ</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0878636"/>
                  </a:ext>
                </a:extLst>
              </a:tr>
              <a:tr h="1342468">
                <a:tc>
                  <a:txBody>
                    <a:bodyPr/>
                    <a:lstStyle/>
                    <a:p>
                      <a:pPr>
                        <a:lnSpc>
                          <a:spcPct val="120000"/>
                        </a:lnSpc>
                        <a:spcAft>
                          <a:spcPts val="1000"/>
                        </a:spcAft>
                      </a:pPr>
                      <a:r>
                        <a:rPr lang="it-IT" sz="1600">
                          <a:effectLst/>
                          <a:latin typeface="Times New Roman" panose="02020603050405020304" pitchFamily="18" charset="0"/>
                          <a:ea typeface="Calibri" panose="020F0502020204030204" pitchFamily="34" charset="0"/>
                          <a:cs typeface="Times New Roman" panose="02020603050405020304" pitchFamily="18" charset="0"/>
                        </a:rPr>
                        <a:t>Bài</a:t>
                      </a:r>
                      <a:r>
                        <a:rPr lang="vi-VN" sz="1600">
                          <a:effectLst/>
                          <a:latin typeface="Times New Roman" panose="02020603050405020304" pitchFamily="18" charset="0"/>
                          <a:ea typeface="Calibri" panose="020F0502020204030204" pitchFamily="34" charset="0"/>
                          <a:cs typeface="Times New Roman" panose="02020603050405020304" pitchFamily="18" charset="0"/>
                        </a:rPr>
                        <a:t> 11. Di tích lịch sử - văn hóa và cảnh quan thiên nhiên</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Quyền được tham gia các hoạt động văn hóa (Tích hợp thông qua hoạt động 1. Tìm hiểu một di tích lịch sử - văn hóa hoặc cảnh quan thiên nhiên ở địa phương ); Quyền, nghĩa vụ bảo vệ môi trường; Bổn phận của trẻ em với cộng đồng và xã hội  (Tích hợp thông qua hoạt động 2. Tôn trọng di tích lịch sử - văn hóa, cảnh quan thiên nhiên và giữ vệ sinh khi đi tham quan )</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Liên</a:t>
                      </a:r>
                      <a:r>
                        <a:rPr lang="vi-VN" sz="1600" dirty="0">
                          <a:effectLst/>
                          <a:latin typeface="Times New Roman" panose="02020603050405020304" pitchFamily="18" charset="0"/>
                          <a:ea typeface="Calibri" panose="020F0502020204030204" pitchFamily="34" charset="0"/>
                          <a:cs typeface="Times New Roman" panose="02020603050405020304" pitchFamily="18" charset="0"/>
                        </a:rPr>
                        <a:t> hệ </a:t>
                      </a: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4949341"/>
                  </a:ext>
                </a:extLst>
              </a:tr>
            </a:tbl>
          </a:graphicData>
        </a:graphic>
      </p:graphicFrame>
      <p:sp>
        <p:nvSpPr>
          <p:cNvPr id="4" name="Rectangle 1">
            <a:extLst>
              <a:ext uri="{FF2B5EF4-FFF2-40B4-BE49-F238E27FC236}">
                <a16:creationId xmlns:a16="http://schemas.microsoft.com/office/drawing/2014/main" id="{9524B40F-B676-5C38-2A71-E0DD53FABEF0}"/>
              </a:ext>
            </a:extLst>
          </p:cNvPr>
          <p:cNvSpPr>
            <a:spLocks noChangeArrowheads="1"/>
          </p:cNvSpPr>
          <p:nvPr/>
        </p:nvSpPr>
        <p:spPr bwMode="auto">
          <a:xfrm>
            <a:off x="-6946644" y="1716117"/>
            <a:ext cx="38539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400" b="0" i="1"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 Bộ sách Cánh Diều</a:t>
            </a:r>
            <a:endParaRPr kumimoji="0" lang="vi-VN" altLang="vi-VN" sz="1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86194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1337289"/>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2. </a:t>
            </a:r>
            <a:r>
              <a:rPr lang="vi-VN" sz="2000" b="1" dirty="0">
                <a:solidFill>
                  <a:srgbClr val="FF0000"/>
                </a:solidFill>
              </a:rPr>
              <a:t>GỢI Ý TÍCH HỢP NỘI DUNG GIÁO DỤC QCN TRONG SGK TỰ NHIÊN &amp; XÃ HỘI VÀ KHOA HỌC</a:t>
            </a:r>
            <a:endParaRPr lang="vi-VN"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3" name="Table 2">
            <a:extLst>
              <a:ext uri="{FF2B5EF4-FFF2-40B4-BE49-F238E27FC236}">
                <a16:creationId xmlns:a16="http://schemas.microsoft.com/office/drawing/2014/main" id="{CA6DF558-1F52-9749-8A88-2841127A3F1B}"/>
              </a:ext>
            </a:extLst>
          </p:cNvPr>
          <p:cNvGraphicFramePr>
            <a:graphicFrameLocks noGrp="1"/>
          </p:cNvGraphicFramePr>
          <p:nvPr>
            <p:extLst>
              <p:ext uri="{D42A27DB-BD31-4B8C-83A1-F6EECF244321}">
                <p14:modId xmlns:p14="http://schemas.microsoft.com/office/powerpoint/2010/main" val="3165695276"/>
              </p:ext>
            </p:extLst>
          </p:nvPr>
        </p:nvGraphicFramePr>
        <p:xfrm>
          <a:off x="0" y="789916"/>
          <a:ext cx="12192000" cy="4716816"/>
        </p:xfrm>
        <a:graphic>
          <a:graphicData uri="http://schemas.openxmlformats.org/drawingml/2006/table">
            <a:tbl>
              <a:tblPr firstRow="1" firstCol="1" bandRow="1"/>
              <a:tblGrid>
                <a:gridCol w="2908582">
                  <a:extLst>
                    <a:ext uri="{9D8B030D-6E8A-4147-A177-3AD203B41FA5}">
                      <a16:colId xmlns:a16="http://schemas.microsoft.com/office/drawing/2014/main" val="1140540968"/>
                    </a:ext>
                  </a:extLst>
                </a:gridCol>
                <a:gridCol w="7735034">
                  <a:extLst>
                    <a:ext uri="{9D8B030D-6E8A-4147-A177-3AD203B41FA5}">
                      <a16:colId xmlns:a16="http://schemas.microsoft.com/office/drawing/2014/main" val="2971924521"/>
                    </a:ext>
                  </a:extLst>
                </a:gridCol>
                <a:gridCol w="1548384">
                  <a:extLst>
                    <a:ext uri="{9D8B030D-6E8A-4147-A177-3AD203B41FA5}">
                      <a16:colId xmlns:a16="http://schemas.microsoft.com/office/drawing/2014/main" val="1850997682"/>
                    </a:ext>
                  </a:extLst>
                </a:gridCol>
              </a:tblGrid>
              <a:tr h="303182">
                <a:tc>
                  <a:txBody>
                    <a:bodyPr/>
                    <a:lstStyle/>
                    <a:p>
                      <a:pPr algn="ctr">
                        <a:lnSpc>
                          <a:spcPct val="120000"/>
                        </a:lnSpc>
                        <a:spcAft>
                          <a:spcPts val="1000"/>
                        </a:spcAft>
                      </a:pPr>
                      <a:r>
                        <a:rPr lang="it-IT" sz="18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Chủ đề/Bài</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147" marR="12147" marT="12147" marB="12147">
                    <a:lnL>
                      <a:noFill/>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a:lnSpc>
                          <a:spcPct val="120000"/>
                        </a:lnSpc>
                        <a:spcAft>
                          <a:spcPts val="1000"/>
                        </a:spcAft>
                      </a:pPr>
                      <a:r>
                        <a:rPr lang="en-US" sz="18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vi-VN" sz="18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18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US" sz="18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ội</a:t>
                      </a:r>
                      <a:r>
                        <a:rPr lang="en-US" sz="18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8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8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a:lnSpc>
                          <a:spcPct val="120000"/>
                        </a:lnSpc>
                        <a:spcAft>
                          <a:spcPts val="1000"/>
                        </a:spcAft>
                      </a:pPr>
                      <a:r>
                        <a:rPr lang="en-US" sz="1800" b="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Mức độ tích hợp </a:t>
                      </a:r>
                      <a:endParaRPr lang="vi-VN"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B6DDE8"/>
                    </a:solidFill>
                  </a:tcPr>
                </a:tc>
                <a:extLst>
                  <a:ext uri="{0D108BD9-81ED-4DB2-BD59-A6C34878D82A}">
                    <a16:rowId xmlns:a16="http://schemas.microsoft.com/office/drawing/2014/main" val="1036659709"/>
                  </a:ext>
                </a:extLst>
              </a:tr>
              <a:tr h="274639">
                <a:tc gridSpan="3">
                  <a:txBody>
                    <a:bodyPr/>
                    <a:lstStyle/>
                    <a:p>
                      <a:pPr algn="ctr">
                        <a:lnSpc>
                          <a:spcPct val="120000"/>
                        </a:lnSpc>
                        <a:spcAft>
                          <a:spcPts val="1000"/>
                        </a:spcAft>
                      </a:pP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BỘ CD </a:t>
                      </a:r>
                      <a:r>
                        <a:rPr lang="it-IT" sz="1800" b="1" dirty="0">
                          <a:effectLst/>
                          <a:latin typeface="Times New Roman" panose="02020603050405020304" pitchFamily="18" charset="0"/>
                          <a:ea typeface="Calibri" panose="020F0502020204030204" pitchFamily="34" charset="0"/>
                          <a:cs typeface="Times New Roman" panose="02020603050405020304" pitchFamily="18" charset="0"/>
                        </a:rPr>
                        <a:t>LỚP </a:t>
                      </a: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4</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3620119556"/>
                  </a:ext>
                </a:extLst>
              </a:tr>
              <a:tr h="274639">
                <a:tc gridSpan="3">
                  <a:txBody>
                    <a:bodyPr/>
                    <a:lstStyle/>
                    <a:p>
                      <a:pPr>
                        <a:lnSpc>
                          <a:spcPct val="120000"/>
                        </a:lnSpc>
                        <a:spcAft>
                          <a:spcPts val="1000"/>
                        </a:spcAft>
                      </a:pPr>
                      <a:r>
                        <a:rPr lang="vi-VN" sz="1800" b="1">
                          <a:effectLst/>
                          <a:latin typeface="Times New Roman" panose="02020603050405020304" pitchFamily="18" charset="0"/>
                          <a:ea typeface="Calibri" panose="020F0502020204030204" pitchFamily="34" charset="0"/>
                          <a:cs typeface="Times New Roman" panose="02020603050405020304" pitchFamily="18" charset="0"/>
                        </a:rPr>
                        <a:t>Chất</a:t>
                      </a:r>
                      <a:endParaRPr lang="vi-VN"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913263780"/>
                  </a:ext>
                </a:extLst>
              </a:tr>
              <a:tr h="1627160">
                <a:tc>
                  <a:txBody>
                    <a:bodyPr/>
                    <a:lstStyle/>
                    <a:p>
                      <a:pPr>
                        <a:lnSpc>
                          <a:spcPct val="120000"/>
                        </a:lnSpc>
                        <a:spcAft>
                          <a:spcPts val="1000"/>
                        </a:spcAft>
                      </a:pPr>
                      <a:r>
                        <a:rPr lang="it-IT" sz="1800">
                          <a:effectLst/>
                          <a:latin typeface="Times New Roman" panose="02020603050405020304" pitchFamily="18" charset="0"/>
                          <a:ea typeface="Calibri" panose="020F0502020204030204" pitchFamily="34" charset="0"/>
                          <a:cs typeface="Times New Roman" panose="02020603050405020304" pitchFamily="18" charset="0"/>
                        </a:rPr>
                        <a:t>Bài</a:t>
                      </a:r>
                      <a:r>
                        <a:rPr lang="vi-VN" sz="1800">
                          <a:effectLst/>
                          <a:latin typeface="Times New Roman" panose="02020603050405020304" pitchFamily="18" charset="0"/>
                          <a:ea typeface="Calibri" panose="020F0502020204030204" pitchFamily="34" charset="0"/>
                          <a:cs typeface="Times New Roman" panose="02020603050405020304" pitchFamily="18" charset="0"/>
                        </a:rPr>
                        <a:t> 3. Bảo vệ nguồn nước và một số cách làm sạch nước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20000"/>
                        </a:lnSpc>
                        <a:spcAft>
                          <a:spcPts val="1000"/>
                        </a:spcAft>
                      </a:pPr>
                      <a:r>
                        <a:rPr lang="it-IT" sz="1800">
                          <a:effectLst/>
                          <a:latin typeface="Times New Roman" panose="02020603050405020304" pitchFamily="18" charset="0"/>
                          <a:ea typeface="Calibri" panose="020F0502020204030204" pitchFamily="34" charset="0"/>
                          <a:cs typeface="Times New Roman" panose="02020603050405020304" pitchFamily="18" charset="0"/>
                        </a:rPr>
                        <a:t>- Quyền</a:t>
                      </a:r>
                      <a:r>
                        <a:rPr lang="vi-VN" sz="1800">
                          <a:effectLst/>
                          <a:latin typeface="Times New Roman" panose="02020603050405020304" pitchFamily="18" charset="0"/>
                          <a:ea typeface="Calibri" panose="020F0502020204030204" pitchFamily="34" charset="0"/>
                          <a:cs typeface="Times New Roman" panose="02020603050405020304" pitchFamily="18" charset="0"/>
                        </a:rPr>
                        <a:t>, nghĩa vụ bảo vệ môi trường (Tích hợp thông qua hoạt động 2. Bảo vệ nguồn nước và sử dụng tiết kiệm nước).</a:t>
                      </a:r>
                    </a:p>
                    <a:p>
                      <a:pPr algn="just">
                        <a:lnSpc>
                          <a:spcPct val="120000"/>
                        </a:lnSpc>
                        <a:spcAft>
                          <a:spcPts val="10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Quyền được chăm sóc sức khỏe </a:t>
                      </a:r>
                      <a:r>
                        <a:rPr lang="it-IT" sz="1800">
                          <a:effectLst/>
                          <a:latin typeface="Times New Roman" panose="02020603050405020304" pitchFamily="18" charset="0"/>
                          <a:ea typeface="Calibri" panose="020F0502020204030204" pitchFamily="34" charset="0"/>
                          <a:cs typeface="Times New Roman" panose="02020603050405020304" pitchFamily="18" charset="0"/>
                        </a:rPr>
                        <a:t>(Tích hợp thông qua hoạt động</a:t>
                      </a:r>
                      <a:r>
                        <a:rPr lang="vi-VN" sz="1800">
                          <a:effectLst/>
                          <a:latin typeface="Times New Roman" panose="02020603050405020304" pitchFamily="18" charset="0"/>
                          <a:ea typeface="Calibri" panose="020F0502020204030204" pitchFamily="34" charset="0"/>
                          <a:cs typeface="Times New Roman" panose="02020603050405020304" pitchFamily="18" charset="0"/>
                        </a:rPr>
                        <a:t> 3. Một số cách làm sạch nước</a:t>
                      </a:r>
                      <a:r>
                        <a:rPr lang="it-IT" sz="1800">
                          <a:effectLst/>
                          <a:latin typeface="Times New Roman" panose="02020603050405020304" pitchFamily="18" charset="0"/>
                          <a:ea typeface="Calibri" panose="020F0502020204030204" pitchFamily="34" charset="0"/>
                          <a:cs typeface="Times New Roman" panose="02020603050405020304" pitchFamily="18" charset="0"/>
                        </a:rPr>
                        <a:t>)</a:t>
                      </a:r>
                      <a:r>
                        <a:rPr lang="vi-VN" sz="180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Liên hệ </a:t>
                      </a:r>
                      <a:endParaRPr lang="vi-VN"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61033387"/>
                  </a:ext>
                </a:extLst>
              </a:tr>
              <a:tr h="274639">
                <a:tc>
                  <a:txBody>
                    <a:bodyPr/>
                    <a:lstStyle/>
                    <a:p>
                      <a:pPr>
                        <a:lnSpc>
                          <a:spcPct val="120000"/>
                        </a:lnSpc>
                        <a:spcAft>
                          <a:spcPts val="1000"/>
                        </a:spcAft>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Bài</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6. Vai trò của không khí và bảo vệ môi trường không khí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20000"/>
                        </a:lnSpc>
                        <a:spcAft>
                          <a:spcPts val="1000"/>
                        </a:spcAft>
                      </a:pPr>
                      <a:r>
                        <a:rPr lang="it-IT" sz="1800">
                          <a:effectLst/>
                          <a:latin typeface="Times New Roman" panose="02020603050405020304" pitchFamily="18" charset="0"/>
                          <a:ea typeface="Calibri" panose="020F0502020204030204" pitchFamily="34" charset="0"/>
                          <a:cs typeface="Times New Roman" panose="02020603050405020304" pitchFamily="18" charset="0"/>
                        </a:rPr>
                        <a:t>- Quyền</a:t>
                      </a:r>
                      <a:r>
                        <a:rPr lang="vi-VN" sz="1800">
                          <a:effectLst/>
                          <a:latin typeface="Times New Roman" panose="02020603050405020304" pitchFamily="18" charset="0"/>
                          <a:ea typeface="Calibri" panose="020F0502020204030204" pitchFamily="34" charset="0"/>
                          <a:cs typeface="Times New Roman" panose="02020603050405020304" pitchFamily="18" charset="0"/>
                        </a:rPr>
                        <a:t>, nghĩa vụ bảo vệ môi trường; Bổn phận của trẻ em với cộng đồng và xã hội (Tích hợp thông qua hoạt động 2. Nguyên nhân gây ô nhiễm môi trường không khí).</a:t>
                      </a:r>
                    </a:p>
                    <a:p>
                      <a:pPr algn="just">
                        <a:lnSpc>
                          <a:spcPct val="120000"/>
                        </a:lnSpc>
                        <a:spcAft>
                          <a:spcPts val="10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Quyền được chăm sóc sức khỏe; Bổn phận của trẻ em với cộng đồng và xã hội  </a:t>
                      </a:r>
                      <a:r>
                        <a:rPr lang="it-IT" sz="1800">
                          <a:effectLst/>
                          <a:latin typeface="Times New Roman" panose="02020603050405020304" pitchFamily="18" charset="0"/>
                          <a:ea typeface="Calibri" panose="020F0502020204030204" pitchFamily="34" charset="0"/>
                          <a:cs typeface="Times New Roman" panose="02020603050405020304" pitchFamily="18" charset="0"/>
                        </a:rPr>
                        <a:t>(Tích hợp thông qua hoạt động</a:t>
                      </a:r>
                      <a:r>
                        <a:rPr lang="vi-VN" sz="1800">
                          <a:effectLst/>
                          <a:latin typeface="Times New Roman" panose="02020603050405020304" pitchFamily="18" charset="0"/>
                          <a:ea typeface="Calibri" panose="020F0502020204030204" pitchFamily="34" charset="0"/>
                          <a:cs typeface="Times New Roman" panose="02020603050405020304" pitchFamily="18" charset="0"/>
                        </a:rPr>
                        <a:t> 3. Bảo vệ môi trường không khí</a:t>
                      </a:r>
                      <a:r>
                        <a:rPr lang="it-IT" sz="1800">
                          <a:effectLst/>
                          <a:latin typeface="Times New Roman" panose="02020603050405020304" pitchFamily="18" charset="0"/>
                          <a:ea typeface="Calibri" panose="020F0502020204030204" pitchFamily="34" charset="0"/>
                          <a:cs typeface="Times New Roman" panose="02020603050405020304" pitchFamily="18" charset="0"/>
                        </a:rPr>
                        <a:t>)</a:t>
                      </a:r>
                      <a:r>
                        <a:rPr lang="vi-VN" sz="180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Liên</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hệ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8527334"/>
                  </a:ext>
                </a:extLst>
              </a:tr>
            </a:tbl>
          </a:graphicData>
        </a:graphic>
      </p:graphicFrame>
      <p:sp>
        <p:nvSpPr>
          <p:cNvPr id="4" name="Rectangle 1">
            <a:extLst>
              <a:ext uri="{FF2B5EF4-FFF2-40B4-BE49-F238E27FC236}">
                <a16:creationId xmlns:a16="http://schemas.microsoft.com/office/drawing/2014/main" id="{9524B40F-B676-5C38-2A71-E0DD53FABEF0}"/>
              </a:ext>
            </a:extLst>
          </p:cNvPr>
          <p:cNvSpPr>
            <a:spLocks noChangeArrowheads="1"/>
          </p:cNvSpPr>
          <p:nvPr/>
        </p:nvSpPr>
        <p:spPr bwMode="auto">
          <a:xfrm>
            <a:off x="-6946644" y="1716117"/>
            <a:ext cx="38539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14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Bộ sách Cánh Diều</a:t>
            </a:r>
            <a:endParaRPr kumimoji="0" lang="vi-VN" altLang="vi-VN" sz="1400" b="0" i="0" u="none" strike="noStrike" kern="1200" cap="none" spc="0" normalizeH="0" baseline="0" noProof="0">
              <a:ln>
                <a:noFill/>
              </a:ln>
              <a:solidFill>
                <a:prstClr val="black"/>
              </a:solidFill>
              <a:effectLst/>
              <a:uLnTx/>
              <a:uFillTx/>
              <a:latin typeface="Arial" panose="020B060402020202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4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75319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1337289"/>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2. </a:t>
            </a:r>
            <a:r>
              <a:rPr lang="vi-VN" sz="2000" b="1" dirty="0">
                <a:solidFill>
                  <a:srgbClr val="FF0000"/>
                </a:solidFill>
              </a:rPr>
              <a:t>GỢI Ý TÍCH HỢP NỘI DUNG GIÁO DỤC QCN TRONG SGK TỰ NHIÊN &amp; XÃ HỘI VÀ KHOA HỌC</a:t>
            </a:r>
            <a:endParaRPr lang="vi-VN"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3" name="Table 2">
            <a:extLst>
              <a:ext uri="{FF2B5EF4-FFF2-40B4-BE49-F238E27FC236}">
                <a16:creationId xmlns:a16="http://schemas.microsoft.com/office/drawing/2014/main" id="{CA6DF558-1F52-9749-8A88-2841127A3F1B}"/>
              </a:ext>
            </a:extLst>
          </p:cNvPr>
          <p:cNvGraphicFramePr>
            <a:graphicFrameLocks noGrp="1"/>
          </p:cNvGraphicFramePr>
          <p:nvPr>
            <p:extLst>
              <p:ext uri="{D42A27DB-BD31-4B8C-83A1-F6EECF244321}">
                <p14:modId xmlns:p14="http://schemas.microsoft.com/office/powerpoint/2010/main" val="1369809084"/>
              </p:ext>
            </p:extLst>
          </p:nvPr>
        </p:nvGraphicFramePr>
        <p:xfrm>
          <a:off x="0" y="789916"/>
          <a:ext cx="12192000" cy="3358136"/>
        </p:xfrm>
        <a:graphic>
          <a:graphicData uri="http://schemas.openxmlformats.org/drawingml/2006/table">
            <a:tbl>
              <a:tblPr firstRow="1" firstCol="1" bandRow="1"/>
              <a:tblGrid>
                <a:gridCol w="2908582">
                  <a:extLst>
                    <a:ext uri="{9D8B030D-6E8A-4147-A177-3AD203B41FA5}">
                      <a16:colId xmlns:a16="http://schemas.microsoft.com/office/drawing/2014/main" val="1140540968"/>
                    </a:ext>
                  </a:extLst>
                </a:gridCol>
                <a:gridCol w="7735034">
                  <a:extLst>
                    <a:ext uri="{9D8B030D-6E8A-4147-A177-3AD203B41FA5}">
                      <a16:colId xmlns:a16="http://schemas.microsoft.com/office/drawing/2014/main" val="2971924521"/>
                    </a:ext>
                  </a:extLst>
                </a:gridCol>
                <a:gridCol w="1548384">
                  <a:extLst>
                    <a:ext uri="{9D8B030D-6E8A-4147-A177-3AD203B41FA5}">
                      <a16:colId xmlns:a16="http://schemas.microsoft.com/office/drawing/2014/main" val="1850997682"/>
                    </a:ext>
                  </a:extLst>
                </a:gridCol>
              </a:tblGrid>
              <a:tr h="303182">
                <a:tc>
                  <a:txBody>
                    <a:bodyPr/>
                    <a:lstStyle/>
                    <a:p>
                      <a:pPr algn="ctr">
                        <a:lnSpc>
                          <a:spcPct val="120000"/>
                        </a:lnSpc>
                        <a:spcAft>
                          <a:spcPts val="1000"/>
                        </a:spcAft>
                      </a:pPr>
                      <a:r>
                        <a:rPr lang="it-IT" sz="24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Chủ đề/Bài</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147" marR="12147" marT="12147" marB="12147">
                    <a:lnL>
                      <a:noFill/>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a:lnSpc>
                          <a:spcPct val="120000"/>
                        </a:lnSpc>
                        <a:spcAft>
                          <a:spcPts val="1000"/>
                        </a:spcAft>
                      </a:pPr>
                      <a:r>
                        <a:rPr lang="en-US" sz="24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vi-VN" sz="24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US" sz="24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ội</a:t>
                      </a:r>
                      <a:r>
                        <a:rPr lang="en-US" sz="24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a:lnSpc>
                          <a:spcPct val="120000"/>
                        </a:lnSpc>
                        <a:spcAft>
                          <a:spcPts val="1000"/>
                        </a:spcAft>
                      </a:pPr>
                      <a:r>
                        <a:rPr lang="en-US" sz="2400" b="1">
                          <a:solidFill>
                            <a:srgbClr val="3D3D3D"/>
                          </a:solidFill>
                          <a:effectLst/>
                          <a:latin typeface="Times New Roman" panose="02020603050405020304" pitchFamily="18" charset="0"/>
                          <a:ea typeface="Calibri" panose="020F0502020204030204" pitchFamily="34" charset="0"/>
                          <a:cs typeface="Times New Roman" panose="02020603050405020304" pitchFamily="18" charset="0"/>
                        </a:rPr>
                        <a:t>Mức độ tích hợp </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B6DDE8"/>
                    </a:solidFill>
                  </a:tcPr>
                </a:tc>
                <a:extLst>
                  <a:ext uri="{0D108BD9-81ED-4DB2-BD59-A6C34878D82A}">
                    <a16:rowId xmlns:a16="http://schemas.microsoft.com/office/drawing/2014/main" val="1036659709"/>
                  </a:ext>
                </a:extLst>
              </a:tr>
              <a:tr h="274639">
                <a:tc gridSpan="3">
                  <a:txBody>
                    <a:bodyPr/>
                    <a:lstStyle/>
                    <a:p>
                      <a:pPr algn="ctr">
                        <a:lnSpc>
                          <a:spcPct val="120000"/>
                        </a:lnSpc>
                        <a:spcAft>
                          <a:spcPts val="10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BỘ CD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LỚP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5</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865" marR="218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3620119556"/>
                  </a:ext>
                </a:extLst>
              </a:tr>
              <a:tr h="274639">
                <a:tc gridSpan="3">
                  <a:txBody>
                    <a:bodyPr/>
                    <a:lstStyle/>
                    <a:p>
                      <a:pPr>
                        <a:lnSpc>
                          <a:spcPct val="120000"/>
                        </a:lnSpc>
                        <a:spcAft>
                          <a:spcPts val="1000"/>
                        </a:spcAft>
                      </a:pP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Sinh</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vật và môi trường</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913263780"/>
                  </a:ext>
                </a:extLst>
              </a:tr>
              <a:tr h="1627160">
                <a:tc>
                  <a:txBody>
                    <a:bodyPr/>
                    <a:lstStyle/>
                    <a:p>
                      <a:pPr>
                        <a:lnSpc>
                          <a:spcPct val="120000"/>
                        </a:lnSpc>
                        <a:spcAft>
                          <a:spcPts val="1000"/>
                        </a:spcAft>
                      </a:pPr>
                      <a:r>
                        <a:rPr lang="it-IT" sz="2400">
                          <a:effectLst/>
                          <a:latin typeface="Times New Roman" panose="02020603050405020304" pitchFamily="18" charset="0"/>
                          <a:ea typeface="Calibri" panose="020F0502020204030204" pitchFamily="34" charset="0"/>
                          <a:cs typeface="Times New Roman" panose="02020603050405020304" pitchFamily="18" charset="0"/>
                        </a:rPr>
                        <a:t>Bài</a:t>
                      </a:r>
                      <a:r>
                        <a:rPr lang="vi-VN" sz="2400">
                          <a:effectLst/>
                          <a:latin typeface="Times New Roman" panose="02020603050405020304" pitchFamily="18" charset="0"/>
                          <a:ea typeface="Calibri" panose="020F0502020204030204" pitchFamily="34" charset="0"/>
                          <a:cs typeface="Times New Roman" panose="02020603050405020304" pitchFamily="18" charset="0"/>
                        </a:rPr>
                        <a:t> 20. Tác động của con người đến môi trường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20000"/>
                        </a:lnSpc>
                        <a:spcAft>
                          <a:spcPts val="10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Quyền, nghĩa vụ bảo vệ môi trường; Bổn phận của trẻ em với cộng đồng và xã hội (Tích hợp thông qua hoạt động 2. Một số việc làm góp phần bảo vệ tài nguyên thiên nhiên và môi trường)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20000"/>
                        </a:lnSpc>
                        <a:spcAft>
                          <a:spcPts val="10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Liên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hệ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61033387"/>
                  </a:ext>
                </a:extLst>
              </a:tr>
            </a:tbl>
          </a:graphicData>
        </a:graphic>
      </p:graphicFrame>
      <p:sp>
        <p:nvSpPr>
          <p:cNvPr id="4" name="Rectangle 1">
            <a:extLst>
              <a:ext uri="{FF2B5EF4-FFF2-40B4-BE49-F238E27FC236}">
                <a16:creationId xmlns:a16="http://schemas.microsoft.com/office/drawing/2014/main" id="{9524B40F-B676-5C38-2A71-E0DD53FABEF0}"/>
              </a:ext>
            </a:extLst>
          </p:cNvPr>
          <p:cNvSpPr>
            <a:spLocks noChangeArrowheads="1"/>
          </p:cNvSpPr>
          <p:nvPr/>
        </p:nvSpPr>
        <p:spPr bwMode="auto">
          <a:xfrm>
            <a:off x="-6946644" y="1716117"/>
            <a:ext cx="38539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1400" b="0"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Bộ sách Cánh Diều</a:t>
            </a:r>
            <a:endParaRPr kumimoji="0" lang="vi-VN" altLang="vi-VN" sz="1400" b="0" i="0" u="none" strike="noStrike" kern="1200" cap="none" spc="0" normalizeH="0" baseline="0" noProof="0">
              <a:ln>
                <a:noFill/>
              </a:ln>
              <a:solidFill>
                <a:prstClr val="black"/>
              </a:solidFill>
              <a:effectLst/>
              <a:uLnTx/>
              <a:uFillTx/>
              <a:latin typeface="Arial" panose="020B060402020202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4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878176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707886"/>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a:t>
            </a:r>
            <a:r>
              <a:rPr lang="vi-VN" sz="2000" b="1" dirty="0">
                <a:solidFill>
                  <a:srgbClr val="FF0000"/>
                </a:solidFill>
                <a:latin typeface="UTM Avo" panose="02040603050506020204" pitchFamily="18" charset="0"/>
              </a:rPr>
              <a:t>3</a:t>
            </a:r>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 </a:t>
            </a:r>
            <a:r>
              <a:rPr lang="vi-VN" sz="2000" b="1" dirty="0">
                <a:solidFill>
                  <a:srgbClr val="FF0000"/>
                </a:solidFill>
              </a:rPr>
              <a:t>XÂY DỰNG KẾ HOẠCH BÀI DẠY CÓ TÍCH HỢP NỘI DUNG GIÁO DỤC QCN</a:t>
            </a:r>
            <a:endParaRPr lang="en-US" sz="20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sp>
        <p:nvSpPr>
          <p:cNvPr id="2" name="TextBox 1">
            <a:extLst>
              <a:ext uri="{FF2B5EF4-FFF2-40B4-BE49-F238E27FC236}">
                <a16:creationId xmlns:a16="http://schemas.microsoft.com/office/drawing/2014/main" id="{67E6968E-48A5-2C80-4C6E-5328D6E2687E}"/>
              </a:ext>
            </a:extLst>
          </p:cNvPr>
          <p:cNvSpPr txBox="1"/>
          <p:nvPr/>
        </p:nvSpPr>
        <p:spPr>
          <a:xfrm>
            <a:off x="396240" y="335280"/>
            <a:ext cx="11714480" cy="6607450"/>
          </a:xfrm>
          <a:prstGeom prst="rect">
            <a:avLst/>
          </a:prstGeom>
          <a:noFill/>
        </p:spPr>
        <p:txBody>
          <a:bodyPr wrap="square" rtlCol="0">
            <a:spAutoFit/>
          </a:bodyPr>
          <a:lstStyle/>
          <a:p>
            <a:pPr marL="635" indent="-1905" algn="ctr">
              <a:lnSpc>
                <a:spcPct val="150000"/>
              </a:lnSpc>
            </a:pPr>
            <a:r>
              <a:rPr lang="en-US" sz="1800" b="1" dirty="0" err="1">
                <a:effectLst/>
                <a:latin typeface="Times New Roman" panose="02020603050405020304" pitchFamily="18" charset="0"/>
                <a:ea typeface="SimSun" panose="02010600030101010101" pitchFamily="2" charset="-122"/>
              </a:rPr>
              <a:t>Bài</a:t>
            </a:r>
            <a:r>
              <a:rPr lang="en-US" sz="1800" b="1" dirty="0">
                <a:effectLst/>
                <a:latin typeface="Times New Roman" panose="02020603050405020304" pitchFamily="18" charset="0"/>
                <a:ea typeface="SimSun" panose="02010600030101010101" pitchFamily="2" charset="-122"/>
              </a:rPr>
              <a:t> 19. GIỮ AN TOÀN CHO CƠ THỂ (2 </a:t>
            </a:r>
            <a:r>
              <a:rPr lang="en-US" sz="1800" b="1" dirty="0" err="1">
                <a:effectLst/>
                <a:latin typeface="Times New Roman" panose="02020603050405020304" pitchFamily="18" charset="0"/>
                <a:ea typeface="SimSun" panose="02010600030101010101" pitchFamily="2" charset="-122"/>
              </a:rPr>
              <a:t>tiết</a:t>
            </a:r>
            <a:r>
              <a:rPr lang="en-US" sz="1800" b="1" dirty="0">
                <a:effectLst/>
                <a:latin typeface="Times New Roman" panose="02020603050405020304" pitchFamily="18" charset="0"/>
                <a:ea typeface="SimSun" panose="02010600030101010101" pitchFamily="2" charset="-122"/>
              </a:rPr>
              <a:t>)</a:t>
            </a:r>
            <a:endParaRPr lang="vi-VN" sz="1800" dirty="0">
              <a:effectLst/>
              <a:latin typeface="Times New Roman" panose="02020603050405020304" pitchFamily="18" charset="0"/>
              <a:ea typeface="SimSun" panose="02010600030101010101" pitchFamily="2" charset="-122"/>
            </a:endParaRPr>
          </a:p>
          <a:p>
            <a:pPr marL="635" indent="-1905" algn="ctr">
              <a:lnSpc>
                <a:spcPct val="150000"/>
              </a:lnSpc>
            </a:pPr>
            <a:r>
              <a:rPr lang="vi-VN" sz="1800" i="1" dirty="0">
                <a:effectLst/>
                <a:latin typeface="Times New Roman" panose="02020603050405020304" pitchFamily="18" charset="0"/>
                <a:ea typeface="SimSun" panose="02010600030101010101" pitchFamily="2" charset="-122"/>
              </a:rPr>
              <a:t>(Bộ sách Cánh diều)</a:t>
            </a:r>
            <a:endParaRPr lang="vi-VN" sz="1800" dirty="0">
              <a:effectLst/>
              <a:latin typeface="Times New Roman" panose="02020603050405020304" pitchFamily="18" charset="0"/>
              <a:ea typeface="SimSun" panose="02010600030101010101" pitchFamily="2" charset="-122"/>
            </a:endParaRPr>
          </a:p>
          <a:p>
            <a:pPr marL="635" indent="-1905" algn="just">
              <a:lnSpc>
                <a:spcPct val="150000"/>
              </a:lnSpc>
            </a:pPr>
            <a:r>
              <a:rPr lang="vi-VN" sz="1800" b="1" dirty="0">
                <a:solidFill>
                  <a:srgbClr val="000000"/>
                </a:solidFill>
                <a:effectLst/>
                <a:latin typeface="Times New Roman" panose="02020603050405020304" pitchFamily="18" charset="0"/>
                <a:ea typeface="Times New Roman" panose="02020603050405020304" pitchFamily="18" charset="0"/>
              </a:rPr>
              <a:t>I. Yêu cầu cần đạt: </a:t>
            </a:r>
            <a:r>
              <a:rPr lang="vi-VN" sz="1800" dirty="0">
                <a:solidFill>
                  <a:srgbClr val="000000"/>
                </a:solidFill>
                <a:effectLst/>
                <a:latin typeface="Times New Roman" panose="02020603050405020304" pitchFamily="18" charset="0"/>
                <a:ea typeface="Times New Roman" panose="02020603050405020304" pitchFamily="18" charset="0"/>
              </a:rPr>
              <a:t>Sau bài học, HS đạt được</a:t>
            </a:r>
            <a:endParaRPr lang="vi-VN" sz="1800" dirty="0">
              <a:effectLst/>
              <a:latin typeface="Times New Roman" panose="02020603050405020304" pitchFamily="18" charset="0"/>
              <a:ea typeface="SimSun" panose="02010600030101010101" pitchFamily="2" charset="-122"/>
            </a:endParaRPr>
          </a:p>
          <a:p>
            <a:pPr marL="635" indent="-1905" algn="just">
              <a:lnSpc>
                <a:spcPct val="150000"/>
              </a:lnSpc>
            </a:pPr>
            <a:r>
              <a:rPr lang="vi-VN" sz="1800" dirty="0">
                <a:solidFill>
                  <a:srgbClr val="000000"/>
                </a:solidFill>
                <a:effectLst/>
                <a:latin typeface="Times New Roman" panose="02020603050405020304" pitchFamily="18" charset="0"/>
                <a:ea typeface="Times New Roman" panose="02020603050405020304" pitchFamily="18" charset="0"/>
              </a:rPr>
              <a:t>1. Về năng lực khoa học:</a:t>
            </a:r>
            <a:endParaRPr lang="vi-VN" sz="1800" dirty="0">
              <a:effectLst/>
              <a:latin typeface="Times New Roman" panose="02020603050405020304" pitchFamily="18" charset="0"/>
              <a:ea typeface="SimSun" panose="02010600030101010101" pitchFamily="2" charset="-122"/>
            </a:endParaRPr>
          </a:p>
          <a:p>
            <a:pPr marL="635" indent="-1905">
              <a:lnSpc>
                <a:spcPct val="150000"/>
              </a:lnSpc>
            </a:pPr>
            <a:r>
              <a:rPr lang="vi-VN" sz="1800" dirty="0">
                <a:effectLst/>
                <a:latin typeface="Times New Roman" panose="02020603050405020304" pitchFamily="18" charset="0"/>
                <a:ea typeface="SimSun" panose="02010600030101010101" pitchFamily="2" charset="-122"/>
              </a:rPr>
              <a:t> *</a:t>
            </a:r>
            <a:r>
              <a:rPr lang="vi-VN" sz="1800" i="1" dirty="0">
                <a:effectLst/>
                <a:latin typeface="Times New Roman" panose="02020603050405020304" pitchFamily="18" charset="0"/>
                <a:ea typeface="SimSun" panose="02010600030101010101" pitchFamily="2" charset="-122"/>
              </a:rPr>
              <a:t> Nhận thức khoa học: </a:t>
            </a:r>
            <a:endParaRPr lang="vi-VN" sz="1800" dirty="0">
              <a:effectLst/>
              <a:latin typeface="Times New Roman" panose="02020603050405020304" pitchFamily="18" charset="0"/>
              <a:ea typeface="SimSun" panose="02010600030101010101" pitchFamily="2" charset="-122"/>
            </a:endParaRPr>
          </a:p>
          <a:p>
            <a:pPr marL="635" indent="-1905">
              <a:lnSpc>
                <a:spcPct val="150000"/>
              </a:lnSpc>
            </a:pPr>
            <a:r>
              <a:rPr lang="vi-VN" sz="1800" dirty="0">
                <a:effectLst/>
                <a:latin typeface="Times New Roman" panose="02020603050405020304" pitchFamily="18" charset="0"/>
                <a:ea typeface="SimSun" panose="02010600030101010101" pitchFamily="2" charset="-122"/>
              </a:rPr>
              <a:t>Nêu được cách bảo vệ vùng riêng tư của cơ thể. </a:t>
            </a:r>
          </a:p>
          <a:p>
            <a:pPr marL="635" indent="-1905">
              <a:lnSpc>
                <a:spcPct val="150000"/>
              </a:lnSpc>
            </a:pPr>
            <a:r>
              <a:rPr lang="vi-VN" sz="1800" dirty="0">
                <a:effectLst/>
                <a:latin typeface="Times New Roman" panose="02020603050405020304" pitchFamily="18" charset="0"/>
                <a:ea typeface="SimSun" panose="02010600030101010101" pitchFamily="2" charset="-122"/>
              </a:rPr>
              <a:t>* </a:t>
            </a:r>
            <a:r>
              <a:rPr lang="vi-VN" sz="1800" i="1" dirty="0">
                <a:effectLst/>
                <a:latin typeface="Times New Roman" panose="02020603050405020304" pitchFamily="18" charset="0"/>
                <a:ea typeface="SimSun" panose="02010600030101010101" pitchFamily="2" charset="-122"/>
              </a:rPr>
              <a:t>Tìm hiểu môi trường tự nhiên và xã hội xung quanh:</a:t>
            </a:r>
            <a:endParaRPr lang="vi-VN" sz="1800" dirty="0">
              <a:effectLst/>
              <a:latin typeface="Times New Roman" panose="02020603050405020304" pitchFamily="18" charset="0"/>
              <a:ea typeface="SimSun" panose="02010600030101010101" pitchFamily="2" charset="-122"/>
            </a:endParaRPr>
          </a:p>
          <a:p>
            <a:pPr marL="635" indent="-1905">
              <a:lnSpc>
                <a:spcPct val="150000"/>
              </a:lnSpc>
            </a:pPr>
            <a:r>
              <a:rPr lang="vi-VN" sz="1800" dirty="0">
                <a:effectLst/>
                <a:latin typeface="Times New Roman" panose="02020603050405020304" pitchFamily="18" charset="0"/>
                <a:ea typeface="SimSun" panose="02010600030101010101" pitchFamily="2" charset="-122"/>
              </a:rPr>
              <a:t> Quan sát các hình ảnh để phân biệt được hành động nào là tốt, hành động nào là xấu đối với trẻ em. </a:t>
            </a:r>
          </a:p>
          <a:p>
            <a:pPr marL="635" indent="-1905">
              <a:lnSpc>
                <a:spcPct val="150000"/>
              </a:lnSpc>
            </a:pPr>
            <a:r>
              <a:rPr lang="vi-VN" sz="1800" dirty="0">
                <a:effectLst/>
                <a:latin typeface="Times New Roman" panose="02020603050405020304" pitchFamily="18" charset="0"/>
                <a:ea typeface="SimSun" panose="02010600030101010101" pitchFamily="2" charset="-122"/>
              </a:rPr>
              <a:t>* </a:t>
            </a:r>
            <a:r>
              <a:rPr lang="vi-VN" sz="1800" i="1" dirty="0">
                <a:effectLst/>
                <a:latin typeface="Times New Roman" panose="02020603050405020304" pitchFamily="18" charset="0"/>
                <a:ea typeface="SimSun" panose="02010600030101010101" pitchFamily="2" charset="-122"/>
              </a:rPr>
              <a:t>Vận dụng kiến thức, kĩ năng đã học:</a:t>
            </a:r>
            <a:endParaRPr lang="vi-VN" sz="1800" dirty="0">
              <a:effectLst/>
              <a:latin typeface="Times New Roman" panose="02020603050405020304" pitchFamily="18" charset="0"/>
              <a:ea typeface="SimSun" panose="02010600030101010101" pitchFamily="2" charset="-122"/>
            </a:endParaRPr>
          </a:p>
          <a:p>
            <a:pPr marL="635" indent="-1905">
              <a:lnSpc>
                <a:spcPct val="150000"/>
              </a:lnSpc>
            </a:pPr>
            <a:r>
              <a:rPr lang="vi-VN" sz="1800" dirty="0">
                <a:effectLst/>
                <a:latin typeface="Times New Roman" panose="02020603050405020304" pitchFamily="18" charset="0"/>
                <a:ea typeface="SimSun" panose="02010600030101010101" pitchFamily="2" charset="-122"/>
              </a:rPr>
              <a:t> - Thực hành nói không và tránh xa người có hành vi động chạm hay đe </a:t>
            </a:r>
            <a:r>
              <a:rPr lang="vi-VN" sz="1800" dirty="0" err="1">
                <a:effectLst/>
                <a:latin typeface="Times New Roman" panose="02020603050405020304" pitchFamily="18" charset="0"/>
                <a:ea typeface="SimSun" panose="02010600030101010101" pitchFamily="2" charset="-122"/>
              </a:rPr>
              <a:t>doạ</a:t>
            </a:r>
            <a:r>
              <a:rPr lang="vi-VN" sz="1800" dirty="0">
                <a:effectLst/>
                <a:latin typeface="Times New Roman" panose="02020603050405020304" pitchFamily="18" charset="0"/>
                <a:ea typeface="SimSun" panose="02010600030101010101" pitchFamily="2" charset="-122"/>
              </a:rPr>
              <a:t> đến sự an toàn của bản thân. </a:t>
            </a:r>
          </a:p>
          <a:p>
            <a:pPr marL="635" indent="-1905">
              <a:lnSpc>
                <a:spcPct val="150000"/>
              </a:lnSpc>
            </a:pPr>
            <a:r>
              <a:rPr lang="vi-VN" sz="1800" dirty="0">
                <a:effectLst/>
                <a:latin typeface="Times New Roman" panose="02020603050405020304" pitchFamily="18" charset="0"/>
                <a:ea typeface="SimSun" panose="02010600030101010101" pitchFamily="2" charset="-122"/>
              </a:rPr>
              <a:t>- Thực hành nói với người lớn tin cậy để được giúp đỡ khi cần.</a:t>
            </a:r>
          </a:p>
          <a:p>
            <a:pPr marL="635" indent="-1905">
              <a:lnSpc>
                <a:spcPct val="150000"/>
              </a:lnSpc>
            </a:pPr>
            <a:r>
              <a:rPr lang="vi-VN" sz="1800" dirty="0">
                <a:effectLst/>
                <a:latin typeface="Times New Roman" panose="02020603050405020304" pitchFamily="18" charset="0"/>
                <a:ea typeface="SimSun" panose="02010600030101010101" pitchFamily="2" charset="-122"/>
              </a:rPr>
              <a:t>2. Về giáo dục tích hợp Quyền con người:</a:t>
            </a:r>
          </a:p>
          <a:p>
            <a:pPr marL="635" indent="-1905" algn="just">
              <a:lnSpc>
                <a:spcPct val="120000"/>
              </a:lnSpc>
            </a:pPr>
            <a:r>
              <a:rPr lang="vi-VN" sz="1800" dirty="0">
                <a:effectLst/>
                <a:latin typeface="Times New Roman" panose="02020603050405020304" pitchFamily="18" charset="0"/>
                <a:ea typeface="SimSun" panose="02010600030101010101" pitchFamily="2" charset="-122"/>
              </a:rPr>
              <a:t>- Quyền được bảo vệ để không bị xâm hại tình dục.</a:t>
            </a:r>
          </a:p>
          <a:p>
            <a:pPr marL="635" indent="-1905" algn="just">
              <a:lnSpc>
                <a:spcPct val="150000"/>
              </a:lnSpc>
            </a:pPr>
            <a:r>
              <a:rPr lang="vi-VN" sz="1800" dirty="0">
                <a:effectLst/>
                <a:latin typeface="Times New Roman" panose="02020603050405020304" pitchFamily="18" charset="0"/>
                <a:ea typeface="SimSun" panose="02010600030101010101" pitchFamily="2" charset="-122"/>
              </a:rPr>
              <a:t>- Quyền được bảo vệ để không bị bạo lực, bỏ rơi, bỏ mặc.</a:t>
            </a:r>
          </a:p>
          <a:p>
            <a:pPr marL="635" indent="-1905" algn="just">
              <a:lnSpc>
                <a:spcPct val="150000"/>
              </a:lnSpc>
            </a:pPr>
            <a:r>
              <a:rPr lang="vi-VN" sz="1800" dirty="0">
                <a:effectLst/>
                <a:latin typeface="Times New Roman" panose="02020603050405020304" pitchFamily="18" charset="0"/>
                <a:ea typeface="SimSun" panose="02010600030101010101" pitchFamily="2" charset="-122"/>
              </a:rPr>
              <a:t>- Bước đầu biết tôn trọng và bảo vệ các quyền này của bản thân và của người khác</a:t>
            </a:r>
          </a:p>
          <a:p>
            <a:pPr marL="635" indent="-1905" algn="just">
              <a:lnSpc>
                <a:spcPct val="150000"/>
              </a:lnSpc>
            </a:pPr>
            <a:r>
              <a:rPr lang="vi-VN" sz="1800" dirty="0">
                <a:effectLst/>
                <a:latin typeface="Times New Roman" panose="02020603050405020304" pitchFamily="18" charset="0"/>
                <a:ea typeface="SimSun" panose="02010600030101010101" pitchFamily="2" charset="-122"/>
              </a:rPr>
              <a:t>- Bước đầu nhận xét thái độ, hành vi, việc làm của bản thân và người khác trong việc thực hiện các quyền.</a:t>
            </a:r>
          </a:p>
        </p:txBody>
      </p:sp>
    </p:spTree>
    <p:extLst>
      <p:ext uri="{BB962C8B-B14F-4D97-AF65-F5344CB8AC3E}">
        <p14:creationId xmlns:p14="http://schemas.microsoft.com/office/powerpoint/2010/main" val="346544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707886"/>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3. </a:t>
            </a:r>
            <a:r>
              <a:rPr lang="vi-VN" sz="2000" b="1" dirty="0">
                <a:solidFill>
                  <a:srgbClr val="FF0000"/>
                </a:solidFill>
              </a:rPr>
              <a:t>XÂY DỰNG KẾ HOẠCH BÀI DẠY CÓ TÍCH HỢP NỘI DUNG GIÁO DỤC QCN</a:t>
            </a:r>
            <a:endParaRPr lang="en-US" sz="20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sp>
        <p:nvSpPr>
          <p:cNvPr id="2" name="TextBox 1">
            <a:extLst>
              <a:ext uri="{FF2B5EF4-FFF2-40B4-BE49-F238E27FC236}">
                <a16:creationId xmlns:a16="http://schemas.microsoft.com/office/drawing/2014/main" id="{67E6968E-48A5-2C80-4C6E-5328D6E2687E}"/>
              </a:ext>
            </a:extLst>
          </p:cNvPr>
          <p:cNvSpPr txBox="1"/>
          <p:nvPr/>
        </p:nvSpPr>
        <p:spPr>
          <a:xfrm>
            <a:off x="193040" y="468290"/>
            <a:ext cx="11734800" cy="6275051"/>
          </a:xfrm>
          <a:prstGeom prst="rect">
            <a:avLst/>
          </a:prstGeom>
          <a:noFill/>
        </p:spPr>
        <p:txBody>
          <a:bodyPr wrap="square" rtlCol="0">
            <a:spAutoFit/>
          </a:bodyPr>
          <a:lstStyle/>
          <a:p>
            <a:pPr marL="635" marR="0" lvl="0" indent="-1905"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Bài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19. GIỮ AN TOÀN CHO CƠ THỂ (2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tiết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ctr" defTabSz="914400" rtl="0" eaLnBrk="1" fontAlgn="auto" latinLnBrk="0" hangingPunct="1">
              <a:lnSpc>
                <a:spcPct val="15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(Bộ sách Cánh diều)</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Đồ dùng dạy học</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Các hình trong SGK.</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Một số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video</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clip</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liên quan đến phòng tránh bị xâm hai.</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III. Các hoạt động dạy học chủ yếu </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HOẠT ĐỘNG MỞ ĐẦU: </a:t>
            </a: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Hoạt động chung cả lớp:</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Chơi trò chơi “Bạn sẽ nói với ai? ”</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HS đứng thành hai vòng, vòng trong và vòng ngoài. Người ở vòng trong quay về phía người ở vòng ngoài tạo thành từng cặp (theo hình trang 122 SGK). </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GV yêu cầu HS nghĩ tất cả những gì có thể xảy ra với các em đề đặt ra câu hỏi, trong những trường hợp đó, bạn sẽ nói với ai.</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 Hết thời gian chơi, HS trả lời câu hỏi: Qua trò chơi, em học được điều gì? </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GV giúp HS hiểu, các em cần chia sẻ với những người mà em tin cậy về tất cả những vấn để các em có thể gặp phải về sức </a:t>
            </a:r>
            <a:r>
              <a:rPr kumimoji="0" lang="vi-VN"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khoẻ</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hay những chuyện khác trong cuộc sống như những điều làm em lo sợ hoặc buồn chán,... </a:t>
            </a:r>
          </a:p>
        </p:txBody>
      </p:sp>
    </p:spTree>
    <p:extLst>
      <p:ext uri="{BB962C8B-B14F-4D97-AF65-F5344CB8AC3E}">
        <p14:creationId xmlns:p14="http://schemas.microsoft.com/office/powerpoint/2010/main" val="4211995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429622"/>
          </a:xfrm>
          <a:prstGeom prst="rect">
            <a:avLst/>
          </a:prstGeom>
          <a:noFill/>
        </p:spPr>
        <p:txBody>
          <a:bodyPr wrap="square" rtlCol="0">
            <a:spAutoFit/>
          </a:bodyPr>
          <a:lstStyle/>
          <a:p>
            <a:pPr algn="ctr">
              <a:lnSpc>
                <a:spcPct val="110000"/>
              </a:lnSpc>
              <a:defRPr/>
            </a:pPr>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1826197004"/>
              </p:ext>
            </p:extLst>
          </p:nvPr>
        </p:nvGraphicFramePr>
        <p:xfrm>
          <a:off x="77118" y="1159248"/>
          <a:ext cx="12030419" cy="5516974"/>
        </p:xfrm>
        <a:graphic>
          <a:graphicData uri="http://schemas.openxmlformats.org/drawingml/2006/table">
            <a:tbl>
              <a:tblPr firstRow="1" bandRow="1">
                <a:tableStyleId>{5C22544A-7EE6-4342-B048-85BDC9FD1C3A}</a:tableStyleId>
              </a:tblPr>
              <a:tblGrid>
                <a:gridCol w="1454227">
                  <a:extLst>
                    <a:ext uri="{9D8B030D-6E8A-4147-A177-3AD203B41FA5}">
                      <a16:colId xmlns:a16="http://schemas.microsoft.com/office/drawing/2014/main" val="3744268834"/>
                    </a:ext>
                  </a:extLst>
                </a:gridCol>
                <a:gridCol w="1949985">
                  <a:extLst>
                    <a:ext uri="{9D8B030D-6E8A-4147-A177-3AD203B41FA5}">
                      <a16:colId xmlns:a16="http://schemas.microsoft.com/office/drawing/2014/main" val="3810295019"/>
                    </a:ext>
                  </a:extLst>
                </a:gridCol>
                <a:gridCol w="1938969">
                  <a:extLst>
                    <a:ext uri="{9D8B030D-6E8A-4147-A177-3AD203B41FA5}">
                      <a16:colId xmlns:a16="http://schemas.microsoft.com/office/drawing/2014/main" val="1792094346"/>
                    </a:ext>
                  </a:extLst>
                </a:gridCol>
                <a:gridCol w="2082188">
                  <a:extLst>
                    <a:ext uri="{9D8B030D-6E8A-4147-A177-3AD203B41FA5}">
                      <a16:colId xmlns:a16="http://schemas.microsoft.com/office/drawing/2014/main" val="564885496"/>
                    </a:ext>
                  </a:extLst>
                </a:gridCol>
                <a:gridCol w="4605050">
                  <a:extLst>
                    <a:ext uri="{9D8B030D-6E8A-4147-A177-3AD203B41FA5}">
                      <a16:colId xmlns:a16="http://schemas.microsoft.com/office/drawing/2014/main" val="1449830031"/>
                    </a:ext>
                  </a:extLst>
                </a:gridCol>
              </a:tblGrid>
              <a:tr h="594136">
                <a:tc>
                  <a:txBody>
                    <a:bodyPr/>
                    <a:lstStyle/>
                    <a:p>
                      <a:pPr algn="ctr"/>
                      <a:r>
                        <a:rPr lang="vi-VN" sz="2000" dirty="0"/>
                        <a:t>Chủ đề</a:t>
                      </a:r>
                    </a:p>
                  </a:txBody>
                  <a:tcPr/>
                </a:tc>
                <a:tc>
                  <a:txBody>
                    <a:bodyPr/>
                    <a:lstStyle/>
                    <a:p>
                      <a:pPr algn="ctr"/>
                      <a:r>
                        <a:rPr lang="vi-VN" sz="2000" dirty="0"/>
                        <a:t>Lớp 1</a:t>
                      </a:r>
                    </a:p>
                  </a:txBody>
                  <a:tcPr/>
                </a:tc>
                <a:tc>
                  <a:txBody>
                    <a:bodyPr/>
                    <a:lstStyle/>
                    <a:p>
                      <a:pPr algn="ctr"/>
                      <a:r>
                        <a:rPr lang="vi-VN" sz="2000" dirty="0"/>
                        <a:t>Lớp 2</a:t>
                      </a:r>
                    </a:p>
                  </a:txBody>
                  <a:tcPr/>
                </a:tc>
                <a:tc>
                  <a:txBody>
                    <a:bodyPr/>
                    <a:lstStyle/>
                    <a:p>
                      <a:pPr algn="ctr"/>
                      <a:r>
                        <a:rPr lang="vi-VN" sz="2000" dirty="0"/>
                        <a:t>Lớp 3</a:t>
                      </a:r>
                    </a:p>
                  </a:txBody>
                  <a:tcPr/>
                </a:tc>
                <a:tc>
                  <a:txBody>
                    <a:bodyPr/>
                    <a:lstStyle/>
                    <a:p>
                      <a:pPr algn="ctr"/>
                      <a:r>
                        <a:rPr lang="vi-VN" sz="2000" dirty="0"/>
                        <a:t>Gợi ý tích hợp nội dung QCN</a:t>
                      </a:r>
                    </a:p>
                  </a:txBody>
                  <a:tcPr/>
                </a:tc>
                <a:extLst>
                  <a:ext uri="{0D108BD9-81ED-4DB2-BD59-A6C34878D82A}">
                    <a16:rowId xmlns:a16="http://schemas.microsoft.com/office/drawing/2014/main" val="2806592811"/>
                  </a:ext>
                </a:extLst>
              </a:tr>
              <a:tr h="4922838">
                <a:tc>
                  <a:txBody>
                    <a:bodyPr/>
                    <a:lstStyle/>
                    <a:p>
                      <a:r>
                        <a:rPr lang="vi-VN" sz="2000" dirty="0"/>
                        <a:t>1. Gia đình</a:t>
                      </a:r>
                    </a:p>
                  </a:txBody>
                  <a:tcPr/>
                </a:tc>
                <a:tc>
                  <a:txBody>
                    <a:bodyPr/>
                    <a:lstStyle/>
                    <a:p>
                      <a:pPr marL="0" lvl="0" indent="0" algn="just">
                        <a:lnSpc>
                          <a:spcPct val="115000"/>
                        </a:lnSpc>
                        <a:spcBef>
                          <a:spcPts val="300"/>
                        </a:spcBef>
                        <a:spcAft>
                          <a:spcPts val="300"/>
                        </a:spcAft>
                        <a:buSzPts val="1400"/>
                        <a:buFont typeface="Symbol" panose="05050102010706020507" pitchFamily="18" charset="2"/>
                        <a:buNone/>
                        <a:tabLst>
                          <a:tab pos="143510" algn="l"/>
                        </a:tabLst>
                      </a:pP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u="none" strike="noStrike"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endParaRPr lang="en-US" sz="2000" u="none" strike="noStrike" spc="-3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15000"/>
                        </a:lnSpc>
                        <a:spcBef>
                          <a:spcPts val="300"/>
                        </a:spcBef>
                        <a:spcAft>
                          <a:spcPts val="300"/>
                        </a:spcAft>
                        <a:buSzPts val="1400"/>
                        <a:buFont typeface="Symbol" panose="05050102010706020507" pitchFamily="18" charset="2"/>
                        <a:buNone/>
                        <a:tabLst>
                          <a:tab pos="143510" algn="l"/>
                        </a:tabLst>
                      </a:pPr>
                      <a:r>
                        <a:rPr lang="en-US" sz="2000" u="none" strike="noStrike" spc="-3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endParaRPr lang="en-US" sz="20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endPar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ngộ</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endPar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ngoại</a:t>
                      </a:r>
                      <a:endPar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nhớ</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endPar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hoả</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hoạn</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endPar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endPar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lắng nghe ý kiến.</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nghỉ ngơi, vui chơi, giải trí.</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it-IT"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a:t>
                      </a:r>
                      <a:r>
                        <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 sóc, nuôi dưỡng.</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có nơi ở.</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chỉ bảo, hướng dẫn của cha mẹ. </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it-IT"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được</a:t>
                      </a:r>
                      <a:r>
                        <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sum họp với gia đình.</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bảo vệ khi gặp thảm họa.</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nghĩa vụ bảo vệ môi trường.</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Bổn phận của trẻ em với gia đình.</a:t>
                      </a:r>
                      <a:endPar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endParaRPr lang="en-US" sz="20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252385230"/>
                  </a:ext>
                </a:extLst>
              </a:tr>
            </a:tbl>
          </a:graphicData>
        </a:graphic>
      </p:graphicFrame>
    </p:spTree>
    <p:extLst>
      <p:ext uri="{BB962C8B-B14F-4D97-AF65-F5344CB8AC3E}">
        <p14:creationId xmlns:p14="http://schemas.microsoft.com/office/powerpoint/2010/main" val="2177900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707886"/>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3. </a:t>
            </a:r>
            <a:r>
              <a:rPr lang="vi-VN" sz="2000" b="1" dirty="0">
                <a:solidFill>
                  <a:srgbClr val="FF0000"/>
                </a:solidFill>
              </a:rPr>
              <a:t>XÂY DỰNG KẾ HOẠCH BÀI DẠY CÓ TÍCH HỢP NỘI DUNG GIÁO DỤC QCN</a:t>
            </a:r>
            <a:endParaRPr lang="en-US" sz="20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sp>
        <p:nvSpPr>
          <p:cNvPr id="2" name="TextBox 1">
            <a:extLst>
              <a:ext uri="{FF2B5EF4-FFF2-40B4-BE49-F238E27FC236}">
                <a16:creationId xmlns:a16="http://schemas.microsoft.com/office/drawing/2014/main" id="{67E6968E-48A5-2C80-4C6E-5328D6E2687E}"/>
              </a:ext>
            </a:extLst>
          </p:cNvPr>
          <p:cNvSpPr txBox="1"/>
          <p:nvPr/>
        </p:nvSpPr>
        <p:spPr>
          <a:xfrm>
            <a:off x="345440" y="386080"/>
            <a:ext cx="11846560" cy="5078313"/>
          </a:xfrm>
          <a:prstGeom prst="rect">
            <a:avLst/>
          </a:prstGeom>
          <a:noFill/>
        </p:spPr>
        <p:txBody>
          <a:bodyPr wrap="square" rtlCol="0">
            <a:spAutoFit/>
          </a:bodyPr>
          <a:lstStyle/>
          <a:p>
            <a:pPr marL="635" marR="0" lvl="0" indent="-1905"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Bài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19. GIỮ AN TOÀN CHO CƠ THỂ (2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tiết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ctr" defTabSz="914400" rtl="0" eaLnBrk="1" fontAlgn="auto" latinLnBrk="0" hangingPunct="1">
              <a:lnSpc>
                <a:spcPct val="15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(Bộ sách Cánh </a:t>
            </a:r>
            <a:r>
              <a:rPr kumimoji="0" lang="vi-VN"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SimSun" panose="02010600030101010101" pitchFamily="2" charset="-122"/>
                <a:cs typeface="+mn-cs"/>
              </a:rPr>
              <a:t>diều</a:t>
            </a:r>
            <a:r>
              <a:rPr kumimoji="0" lang="en-US"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SimSun" panose="02010600030101010101" pitchFamily="2" charset="-122"/>
                <a:cs typeface="+mn-cs"/>
              </a:rPr>
              <a:t>lớp</a:t>
            </a:r>
            <a:r>
              <a:rPr kumimoji="0" lang="en-US" sz="1800" b="0" i="1" u="none" strike="noStrike" kern="1200" cap="none" spc="0" normalizeH="0" noProof="0" dirty="0" smtClean="0">
                <a:ln>
                  <a:noFill/>
                </a:ln>
                <a:solidFill>
                  <a:prstClr val="black"/>
                </a:solidFill>
                <a:effectLst/>
                <a:uLnTx/>
                <a:uFillTx/>
                <a:latin typeface="Times New Roman" panose="02020603050405020304" pitchFamily="18" charset="0"/>
                <a:ea typeface="SimSun" panose="02010600030101010101" pitchFamily="2" charset="-122"/>
                <a:cs typeface="+mn-cs"/>
              </a:rPr>
              <a:t> 1</a:t>
            </a:r>
            <a:r>
              <a:rPr kumimoji="0" lang="vi-VN"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SimSun" panose="02010600030101010101" pitchFamily="2" charset="-122"/>
                <a:cs typeface="+mn-cs"/>
              </a:rPr>
              <a:t>)</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HOẠT ĐỘNG HÌNH THÀNH KIẾN THỨC MỚI</a:t>
            </a:r>
          </a:p>
          <a:p>
            <a:pPr marL="342900" marR="0" lvl="0" indent="-342900" algn="l" defTabSz="914400" rtl="0" eaLnBrk="1" fontAlgn="base" latinLnBrk="0" hangingPunct="1">
              <a:lnSpc>
                <a:spcPct val="150000"/>
              </a:lnSpc>
              <a:spcBef>
                <a:spcPts val="0"/>
              </a:spcBef>
              <a:spcAft>
                <a:spcPts val="0"/>
              </a:spcAft>
              <a:buClrTx/>
              <a:buSzTx/>
              <a:buFont typeface="+mj-lt"/>
              <a:buAutoNum type="arabicPeriod"/>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Bảo vệ vùng riêng tư của cơ thể</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Hoạt động 1: Thảo luận về cách bảo vệ vùng riêng tư của cơ thể</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Mục tiêu</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Nêu được cách bảo vệ vùng riêng tư của cơ thể. </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Cách tiến hành</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Phương án 1:</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Hoạt động cả lớp:</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GV yêu cầu một số HS nhắc lại về những vùng riêng tư của mỗi người đã được học trước đó.</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 HS thảo luận câu hỏi trong SGK trang 123: “Ai có thể được nhìn hoặc chạm vào những vùng riêng tư của cơ thể em? ”. </a:t>
            </a:r>
          </a:p>
        </p:txBody>
      </p:sp>
    </p:spTree>
    <p:extLst>
      <p:ext uri="{BB962C8B-B14F-4D97-AF65-F5344CB8AC3E}">
        <p14:creationId xmlns:p14="http://schemas.microsoft.com/office/powerpoint/2010/main" val="236516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707886"/>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3. </a:t>
            </a:r>
            <a:r>
              <a:rPr lang="vi-VN" sz="2000" b="1" dirty="0">
                <a:solidFill>
                  <a:srgbClr val="FF0000"/>
                </a:solidFill>
              </a:rPr>
              <a:t>XÂY DỰNG KẾ HOẠCH BÀI DẠY CÓ TÍCH HỢP NỘI DUNG GIÁO DỤC QCN</a:t>
            </a:r>
            <a:endParaRPr lang="en-US" sz="20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sp>
        <p:nvSpPr>
          <p:cNvPr id="2" name="TextBox 1">
            <a:extLst>
              <a:ext uri="{FF2B5EF4-FFF2-40B4-BE49-F238E27FC236}">
                <a16:creationId xmlns:a16="http://schemas.microsoft.com/office/drawing/2014/main" id="{67E6968E-48A5-2C80-4C6E-5328D6E2687E}"/>
              </a:ext>
            </a:extLst>
          </p:cNvPr>
          <p:cNvSpPr txBox="1"/>
          <p:nvPr/>
        </p:nvSpPr>
        <p:spPr>
          <a:xfrm>
            <a:off x="101600" y="386080"/>
            <a:ext cx="12090400" cy="5859553"/>
          </a:xfrm>
          <a:prstGeom prst="rect">
            <a:avLst/>
          </a:prstGeom>
          <a:noFill/>
        </p:spPr>
        <p:txBody>
          <a:bodyPr wrap="square" rtlCol="0">
            <a:spAutoFit/>
          </a:bodyPr>
          <a:lstStyle/>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Phương</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án</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2:</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Bước</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1: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Làm</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việc</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cá</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nhân</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HS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làm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câu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1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và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2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Bài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19 (VBT).</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Bước</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2: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Làm</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việc</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cả</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lớp</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HS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xung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phong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báo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cáo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kết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quả</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làm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bài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tập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và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góp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ý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lẫn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nhau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lời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giải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GV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chữa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bài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và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giúp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HS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rút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ra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được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kết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luận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như</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Phương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án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1.</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Tích hợp giáo dục Quyền con người:</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GV: Trẻ em có quyền được bảo vệ dưới mọi hình thức để không bị  để không bị xâm hại, quyền này được quy định tại Điều 25 Luật trẻ em và Điều 34 của Công ước Công ước của Liên Hợp Quốc.</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Kết thúc hoạt động này, HS cần nhớ: Các em được bảo vệ dưới mọi hình thức để không bị xâm hại. Vì vậy, không ai có quyền được nhìn hoặc chạm vào các vùng riêng tư của cơ thể em (trừ bố mẹ giúp em tắm hoặc bác sĩ khám chữa bệnh cho em khi có bố mẹ đi cùng và được sự đồng ý của bố mẹ).</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Lưu ý: GV nhắc HS, các em cũng cần biết rằng, người lớn không được yêu cầu các em chạm vào vùng riêng tư của bất cứ ai hay của chính họ. </a:t>
            </a:r>
          </a:p>
        </p:txBody>
      </p:sp>
    </p:spTree>
    <p:extLst>
      <p:ext uri="{BB962C8B-B14F-4D97-AF65-F5344CB8AC3E}">
        <p14:creationId xmlns:p14="http://schemas.microsoft.com/office/powerpoint/2010/main" val="144111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707886"/>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3. </a:t>
            </a:r>
            <a:r>
              <a:rPr lang="vi-VN" sz="2000" b="1" dirty="0">
                <a:solidFill>
                  <a:srgbClr val="FF0000"/>
                </a:solidFill>
              </a:rPr>
              <a:t>XÂY DỰNG KẾ HOẠCH BÀI DẠY CÓ TÍCH HỢP NỘI DUNG GIÁO DỤC QCN</a:t>
            </a:r>
            <a:endParaRPr lang="en-US" sz="20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sp>
        <p:nvSpPr>
          <p:cNvPr id="2" name="TextBox 1">
            <a:extLst>
              <a:ext uri="{FF2B5EF4-FFF2-40B4-BE49-F238E27FC236}">
                <a16:creationId xmlns:a16="http://schemas.microsoft.com/office/drawing/2014/main" id="{67E6968E-48A5-2C80-4C6E-5328D6E2687E}"/>
              </a:ext>
            </a:extLst>
          </p:cNvPr>
          <p:cNvSpPr txBox="1"/>
          <p:nvPr/>
        </p:nvSpPr>
        <p:spPr>
          <a:xfrm>
            <a:off x="0" y="386080"/>
            <a:ext cx="12192000" cy="6690550"/>
          </a:xfrm>
          <a:prstGeom prst="rect">
            <a:avLst/>
          </a:prstGeom>
          <a:noFill/>
        </p:spPr>
        <p:txBody>
          <a:bodyPr wrap="square" rtlCol="0">
            <a:spAutoFit/>
          </a:bodyPr>
          <a:lstStyle/>
          <a:p>
            <a:pPr marL="342900" marR="0" lvl="0" indent="-342900" algn="just" defTabSz="914400" rtl="0" eaLnBrk="1" fontAlgn="base" latinLnBrk="0" hangingPunct="1">
              <a:lnSpc>
                <a:spcPct val="150000"/>
              </a:lnSpc>
              <a:spcBef>
                <a:spcPts val="0"/>
              </a:spcBef>
              <a:spcAft>
                <a:spcPts val="0"/>
              </a:spcAft>
              <a:buClrTx/>
              <a:buSzTx/>
              <a:buFont typeface="+mj-lt"/>
              <a:buAutoNum type="arabicPeriod"/>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Một số hành vi động chạm, đe </a:t>
            </a:r>
            <a:r>
              <a:rPr kumimoji="0" lang="vi-VN" sz="1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mn-cs"/>
              </a:rPr>
              <a:t>doạ</a:t>
            </a: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sự an toàn của bản thân và cách phòng tránh</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Hoạt động 2: Phân biệt hành động tốt và xấu với trẻ em là xấu đối với trẻ em.</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Mục tiêu Quan sát các hình ảnh để phân biệt được hành động nào là tốt, hành động nào gây hại.</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Nêu được xâm hại trẻ em là gì. </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Đưa ra cách ứng xử trong tình huống bị người khác làm tổn thương hoặc phòng</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Cách tiến hành</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Bước 1: Làm việc theo cặp </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HS quan sát các hình trang 124 (SGK), lần lượt hỏi và trả lời nhau các câu hỏi dưới đây: </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Trong các tình huống được vẽ trong các hình 1, 2, 3, 4, hành động nào là tốt, hành động nào là xấu đối với trẻ em? </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Gợi ý</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Hành động của người lớn trong các hình 1, 2 và 4 là những hành động xấu với trẻ em ; hành động của bố chúc con ngủ ngon (hình 3) là tốt đối với trẻ em.</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 Em sẽ làm gì khi bị người khác làm tổn thương hoặc gây hại? </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Bước 2: Làm việc cả lớp</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 Đại diện các cặp lên trình bày trước lớp, HS khác nhận xét và bổ sung. </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Lưu ý</a:t>
            </a: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Đối với câu hỏi giúp HS phân biệt hành động nào là tốt hoặc xấu với trẻ em khi quan sát các hình trang 124 (SGK), GV có thể yêu cầu HS nêu lí do tại sao hành động đó là tốt hoặc xấu với trẻ em.</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4257616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707886"/>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3. </a:t>
            </a:r>
            <a:r>
              <a:rPr lang="vi-VN" sz="2000" b="1" dirty="0">
                <a:solidFill>
                  <a:srgbClr val="FF0000"/>
                </a:solidFill>
              </a:rPr>
              <a:t>XÂY DỰNG KẾ HOẠCH BÀI DẠY CÓ TÍCH HỢP NỘI DUNG GIÁO DỤC QCN</a:t>
            </a:r>
            <a:endParaRPr lang="en-US" sz="20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sp>
        <p:nvSpPr>
          <p:cNvPr id="2" name="TextBox 1">
            <a:extLst>
              <a:ext uri="{FF2B5EF4-FFF2-40B4-BE49-F238E27FC236}">
                <a16:creationId xmlns:a16="http://schemas.microsoft.com/office/drawing/2014/main" id="{67E6968E-48A5-2C80-4C6E-5328D6E2687E}"/>
              </a:ext>
            </a:extLst>
          </p:cNvPr>
          <p:cNvSpPr txBox="1"/>
          <p:nvPr/>
        </p:nvSpPr>
        <p:spPr>
          <a:xfrm>
            <a:off x="345440" y="386080"/>
            <a:ext cx="11846560" cy="4613058"/>
          </a:xfrm>
          <a:prstGeom prst="rect">
            <a:avLst/>
          </a:prstGeom>
          <a:noFill/>
        </p:spPr>
        <p:txBody>
          <a:bodyPr wrap="square" rtlCol="0">
            <a:spAutoFit/>
          </a:bodyPr>
          <a:lstStyle/>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GV yêu cầu HS đọc lời con ong ở cuối trang 124 (SGK) để trả lời câu hỏi: Xâm hại trẻ em là gì? </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Lưu ý: GV có thể yêu cầu HS làm câu 3 của Bài 19 (VBT), qua đó mở rộng hiểu biết cho HS về một số hành vi xâm hại trẻ em khác. Đối với câu hỏi: “Em sẽ làm gì khi bị người khác làm tổn thương hoặc gây hại?”.</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GV: Pháp luật Việt Nam cũng như Công ước của Liên Hợp Quốc về quyền trẻ em đã có những quy định cụ thể nghiêm cấm một số hành vi nhằm bảo vệ, chăm sóc và giáo dục trẻ em trước các nguy cơ xâm hại. </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GV: Tổ chức cho HS thảo luận nhóm, chơi trò chơi, … để nhận biết những hành vi sau đây là những hành vi bị pháp luật nghiêm cấm: Hành vi dụ dỗ, ép buộc trẻ em mua, bán, sử dụng các tranh/ảnh không phù hợp với lứa tuổi; Hành vi bắt trẻ em nhìn/động chạm vào vùng kín của người khác; Hành vi nhìn/động chạm vào vùng kín của trẻ em; hành vi dùng vũ lực, hành vi đe dọa dùng vũ lực, …</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GV nhấn mạnh nếu không may các em gặp phải những hành vi trên, các em cần phải nói với người lớn tin cậy để được giúp đỡ và tránh bị lặp lại. Tốt nhất là chúng ta học cách phòng tránh bị xâm hại để giữ an toàn cho bản thân.</a:t>
            </a:r>
          </a:p>
        </p:txBody>
      </p:sp>
    </p:spTree>
    <p:extLst>
      <p:ext uri="{BB962C8B-B14F-4D97-AF65-F5344CB8AC3E}">
        <p14:creationId xmlns:p14="http://schemas.microsoft.com/office/powerpoint/2010/main" val="2396906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707886"/>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3. </a:t>
            </a:r>
            <a:r>
              <a:rPr lang="vi-VN" sz="2000" b="1" dirty="0">
                <a:solidFill>
                  <a:srgbClr val="FF0000"/>
                </a:solidFill>
              </a:rPr>
              <a:t>XÂY DỰNG KẾ HOẠCH BÀI DẠY CÓ TÍCH HỢP NỘI DUNG GIÁO DỤC QCN</a:t>
            </a:r>
            <a:endParaRPr lang="en-US" sz="20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sp>
        <p:nvSpPr>
          <p:cNvPr id="2" name="TextBox 1">
            <a:extLst>
              <a:ext uri="{FF2B5EF4-FFF2-40B4-BE49-F238E27FC236}">
                <a16:creationId xmlns:a16="http://schemas.microsoft.com/office/drawing/2014/main" id="{67E6968E-48A5-2C80-4C6E-5328D6E2687E}"/>
              </a:ext>
            </a:extLst>
          </p:cNvPr>
          <p:cNvSpPr txBox="1"/>
          <p:nvPr/>
        </p:nvSpPr>
        <p:spPr>
          <a:xfrm>
            <a:off x="345440" y="386080"/>
            <a:ext cx="11846560" cy="5859553"/>
          </a:xfrm>
          <a:prstGeom prst="rect">
            <a:avLst/>
          </a:prstGeom>
          <a:noFill/>
        </p:spPr>
        <p:txBody>
          <a:bodyPr wrap="square" rtlCol="0">
            <a:spAutoFit/>
          </a:bodyPr>
          <a:lstStyle/>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HOẠT ĐỘNG LUYỆN TẬP, THỰC HÀNH</a:t>
            </a:r>
          </a:p>
          <a:p>
            <a:pPr marL="342900" marR="0" lvl="0" indent="-342900" algn="l" defTabSz="914400" rtl="0" eaLnBrk="1" fontAlgn="base" latinLnBrk="0" hangingPunct="1">
              <a:lnSpc>
                <a:spcPct val="150000"/>
              </a:lnSpc>
              <a:spcBef>
                <a:spcPts val="0"/>
              </a:spcBef>
              <a:spcAft>
                <a:spcPts val="0"/>
              </a:spcAft>
              <a:buClrTx/>
              <a:buSzTx/>
              <a:buFont typeface="+mj-lt"/>
              <a:buAutoNum type="arabicPeriod"/>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Thực hành bảo vệ sự an toàn cho bản thân </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Hoạt động 3: Thực hành ba bước giữ an toàn cho bản thân </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Mục tiêu</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Luyện tập ba bước phòng tránh bị xâm hại.</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 Cách tiến hành</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Bước 1: Làm việc cả lớp</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 HS đọc chỉ dẫn thực hành ba bước phòng tránh bị xâm hại ở trang 125 (SGK).</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 Một số HS xung phong lên thể hiện trước lớp. Các bạn khác và GV nhận xét (nếu cần GV có thể làm mẫu cho HS quan sát). </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Bước 2: Làm việc theo nhóm</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HS thu dọn bàn ghế gọn lại để thực hành trong nhóm (bảo đảm HS nào cũng được luyện tập). Trong quá trình các nhóm luyện tập, GV hỗ trợ và uốn nắn (nếu cần).</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Cùng với việc luyện tập nêu trên, HS trao đổi với các bạn trong nhóm tên ba người em tin cậy và cho biết họ là ai, họ có quan hệ với em như thế nào.</a:t>
            </a:r>
          </a:p>
        </p:txBody>
      </p:sp>
    </p:spTree>
    <p:extLst>
      <p:ext uri="{BB962C8B-B14F-4D97-AF65-F5344CB8AC3E}">
        <p14:creationId xmlns:p14="http://schemas.microsoft.com/office/powerpoint/2010/main" val="32468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914400" y="68180"/>
            <a:ext cx="11013440" cy="707886"/>
          </a:xfrm>
          <a:prstGeom prst="rect">
            <a:avLst/>
          </a:prstGeom>
          <a:noFill/>
        </p:spPr>
        <p:txBody>
          <a:bodyPr wrap="square" rtlCol="0">
            <a:spAutoFit/>
          </a:bodyPr>
          <a:lstStyle/>
          <a:p>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3. </a:t>
            </a:r>
            <a:r>
              <a:rPr lang="vi-VN" sz="2000" b="1" dirty="0">
                <a:solidFill>
                  <a:srgbClr val="FF0000"/>
                </a:solidFill>
              </a:rPr>
              <a:t>XÂY DỰNG KẾ HOẠCH BÀI DẠY CÓ TÍCH HỢP NỘI DUNG GIÁO DỤC QCN</a:t>
            </a:r>
            <a:endParaRPr lang="en-US" sz="20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sp>
        <p:nvSpPr>
          <p:cNvPr id="2" name="TextBox 1">
            <a:extLst>
              <a:ext uri="{FF2B5EF4-FFF2-40B4-BE49-F238E27FC236}">
                <a16:creationId xmlns:a16="http://schemas.microsoft.com/office/drawing/2014/main" id="{67E6968E-48A5-2C80-4C6E-5328D6E2687E}"/>
              </a:ext>
            </a:extLst>
          </p:cNvPr>
          <p:cNvSpPr txBox="1"/>
          <p:nvPr/>
        </p:nvSpPr>
        <p:spPr>
          <a:xfrm>
            <a:off x="345440" y="386080"/>
            <a:ext cx="11846560" cy="5859553"/>
          </a:xfrm>
          <a:prstGeom prst="rect">
            <a:avLst/>
          </a:prstGeom>
          <a:noFill/>
        </p:spPr>
        <p:txBody>
          <a:bodyPr wrap="square" rtlCol="0">
            <a:spAutoFit/>
          </a:bodyPr>
          <a:lstStyle/>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Bước 3: Làm việc cả lớp</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 Đại diện các nhóm trình bày trước lớp.</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 GV yêu cầu các nhóm nhận xét, góp ý lẫn nhau. </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Lưu ý</a:t>
            </a: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GV căn dặn HS, khi gặp tình huống nguy cơ, các em nên nhớ các em luôn được pháp luật bảo vệ, các em cần nói với người lớn tin cậy để được giúp đỡ kịp thời. Nếu nói một lần chưa được thì các em cần nhắc lại nhiều lần với những người tin cậy khác hoặc gọi điện thoại đến số 111 cho tới khi nhận được sự giúp đỡ. GV cũng nhấn mạnh đến quyền trẻ em, không ai có quyền gây hại, làm tổn thương các em. </a:t>
            </a: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Kết thúc hoạt động này, GV yêu cầu HS ghi nhớ những kiến thức chủ yếu ở trang 125 (SGK).</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GV có thể sử dụng các câu 4, 5 và 6 của Bài 19 (VBT); các nội dung của Quyền được bảo vệ để không bị xâm hại tình dục; Quyền được bảo vệ để không bị bạo lực, bỏ rơi, bỏ mặc để đánh giá kết quả học tập của HS.</a:t>
            </a:r>
          </a:p>
          <a:p>
            <a:pPr marL="635" marR="0" lvl="0" indent="-1905" algn="l"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HOẠT ĐỘNG VẬN DỤNG, TRẢI NGHIỆM</a:t>
            </a:r>
          </a:p>
          <a:p>
            <a:pPr marL="635" marR="0" lvl="0" indent="-1905" algn="just" defTabSz="9144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GV giao nhiệm vụ để HS về nhà chia sẻ với người thân một nội dung của Quyền được bảo vệ để không bị xâm hại tình dục hoặc quyền được bảo vệ để không bị bạo lực, bỏ rơi, bỏ mặc.</a:t>
            </a:r>
          </a:p>
          <a:p>
            <a:pPr marL="635" marR="0" lvl="0" indent="-1905" algn="just" defTabSz="914400" rtl="0" eaLnBrk="1" fontAlgn="auto" latinLnBrk="0" hangingPunct="1">
              <a:lnSpc>
                <a:spcPct val="15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14927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DCB5928-DC7D-4612-9922-441966E15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D8C0AE-F43C-2A2B-6B92-36BDA4CC6518}"/>
              </a:ext>
            </a:extLst>
          </p:cNvPr>
          <p:cNvSpPr>
            <a:spLocks noGrp="1"/>
          </p:cNvSpPr>
          <p:nvPr>
            <p:ph type="title"/>
          </p:nvPr>
        </p:nvSpPr>
        <p:spPr>
          <a:xfrm>
            <a:off x="99152" y="1122363"/>
            <a:ext cx="5319985" cy="3204134"/>
          </a:xfrm>
        </p:spPr>
        <p:txBody>
          <a:bodyPr vert="horz" lIns="91440" tIns="45720" rIns="91440" bIns="45720" rtlCol="0" anchor="b">
            <a:normAutofit/>
          </a:bodyPr>
          <a:lstStyle/>
          <a:p>
            <a:r>
              <a:rPr lang="en-US" kern="1200" dirty="0">
                <a:solidFill>
                  <a:schemeClr val="tx1"/>
                </a:solidFill>
                <a:latin typeface="+mj-lt"/>
                <a:ea typeface="+mj-ea"/>
                <a:cs typeface="+mj-cs"/>
              </a:rPr>
              <a:t>XIN CHÂN THÀNH CẢM ƠN!</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824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429622"/>
          </a:xfrm>
          <a:prstGeom prst="rect">
            <a:avLst/>
          </a:prstGeom>
          <a:noFill/>
        </p:spPr>
        <p:txBody>
          <a:bodyPr wrap="square" rtlCol="0">
            <a:spAutoFit/>
          </a:bodyPr>
          <a:lstStyle/>
          <a:p>
            <a:pPr algn="ctr">
              <a:lnSpc>
                <a:spcPct val="110000"/>
              </a:lnSpc>
              <a:defRPr/>
            </a:pPr>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1489619264"/>
              </p:ext>
            </p:extLst>
          </p:nvPr>
        </p:nvGraphicFramePr>
        <p:xfrm>
          <a:off x="77118" y="1159248"/>
          <a:ext cx="12030419" cy="5516974"/>
        </p:xfrm>
        <a:graphic>
          <a:graphicData uri="http://schemas.openxmlformats.org/drawingml/2006/table">
            <a:tbl>
              <a:tblPr firstRow="1" bandRow="1">
                <a:tableStyleId>{5C22544A-7EE6-4342-B048-85BDC9FD1C3A}</a:tableStyleId>
              </a:tblPr>
              <a:tblGrid>
                <a:gridCol w="1454227">
                  <a:extLst>
                    <a:ext uri="{9D8B030D-6E8A-4147-A177-3AD203B41FA5}">
                      <a16:colId xmlns:a16="http://schemas.microsoft.com/office/drawing/2014/main" val="3744268834"/>
                    </a:ext>
                  </a:extLst>
                </a:gridCol>
                <a:gridCol w="1949985">
                  <a:extLst>
                    <a:ext uri="{9D8B030D-6E8A-4147-A177-3AD203B41FA5}">
                      <a16:colId xmlns:a16="http://schemas.microsoft.com/office/drawing/2014/main" val="3810295019"/>
                    </a:ext>
                  </a:extLst>
                </a:gridCol>
                <a:gridCol w="1938969">
                  <a:extLst>
                    <a:ext uri="{9D8B030D-6E8A-4147-A177-3AD203B41FA5}">
                      <a16:colId xmlns:a16="http://schemas.microsoft.com/office/drawing/2014/main" val="1792094346"/>
                    </a:ext>
                  </a:extLst>
                </a:gridCol>
                <a:gridCol w="2082188">
                  <a:extLst>
                    <a:ext uri="{9D8B030D-6E8A-4147-A177-3AD203B41FA5}">
                      <a16:colId xmlns:a16="http://schemas.microsoft.com/office/drawing/2014/main" val="564885496"/>
                    </a:ext>
                  </a:extLst>
                </a:gridCol>
                <a:gridCol w="4605050">
                  <a:extLst>
                    <a:ext uri="{9D8B030D-6E8A-4147-A177-3AD203B41FA5}">
                      <a16:colId xmlns:a16="http://schemas.microsoft.com/office/drawing/2014/main" val="1449830031"/>
                    </a:ext>
                  </a:extLst>
                </a:gridCol>
              </a:tblGrid>
              <a:tr h="594136">
                <a:tc>
                  <a:txBody>
                    <a:bodyPr/>
                    <a:lstStyle/>
                    <a:p>
                      <a:pPr algn="ctr"/>
                      <a:r>
                        <a:rPr lang="vi-VN" sz="2400" dirty="0"/>
                        <a:t>Chủ đề</a:t>
                      </a:r>
                    </a:p>
                  </a:txBody>
                  <a:tcPr/>
                </a:tc>
                <a:tc>
                  <a:txBody>
                    <a:bodyPr/>
                    <a:lstStyle/>
                    <a:p>
                      <a:pPr algn="ctr"/>
                      <a:r>
                        <a:rPr lang="vi-VN" sz="2400" dirty="0"/>
                        <a:t>Lớp 1</a:t>
                      </a:r>
                    </a:p>
                  </a:txBody>
                  <a:tcPr/>
                </a:tc>
                <a:tc>
                  <a:txBody>
                    <a:bodyPr/>
                    <a:lstStyle/>
                    <a:p>
                      <a:pPr algn="ctr"/>
                      <a:r>
                        <a:rPr lang="vi-VN" sz="2400" dirty="0"/>
                        <a:t>Lớp 2</a:t>
                      </a:r>
                    </a:p>
                  </a:txBody>
                  <a:tcPr/>
                </a:tc>
                <a:tc>
                  <a:txBody>
                    <a:bodyPr/>
                    <a:lstStyle/>
                    <a:p>
                      <a:pPr algn="ctr"/>
                      <a:r>
                        <a:rPr lang="vi-VN" sz="2400" dirty="0"/>
                        <a:t>Lớp 3</a:t>
                      </a:r>
                    </a:p>
                  </a:txBody>
                  <a:tcPr/>
                </a:tc>
                <a:tc>
                  <a:txBody>
                    <a:bodyPr/>
                    <a:lstStyle/>
                    <a:p>
                      <a:pPr algn="ctr"/>
                      <a:r>
                        <a:rPr lang="vi-VN" sz="2400" dirty="0"/>
                        <a:t>Gợi ý tích hợp nội dung QCN</a:t>
                      </a:r>
                    </a:p>
                  </a:txBody>
                  <a:tcPr/>
                </a:tc>
                <a:extLst>
                  <a:ext uri="{0D108BD9-81ED-4DB2-BD59-A6C34878D82A}">
                    <a16:rowId xmlns:a16="http://schemas.microsoft.com/office/drawing/2014/main" val="2806592811"/>
                  </a:ext>
                </a:extLst>
              </a:tr>
              <a:tr h="4922838">
                <a:tc>
                  <a:txBody>
                    <a:bodyPr/>
                    <a:lstStyle/>
                    <a:p>
                      <a:r>
                        <a:rPr lang="vi-VN" sz="2400" dirty="0"/>
                        <a:t>2. Trường học</a:t>
                      </a:r>
                    </a:p>
                  </a:txBody>
                  <a:tcPr/>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 động kết nối với xã hội của trường học</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học tập.</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chăm</a:t>
                      </a: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sóc sức khỏe.</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vui</a:t>
                      </a: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chơi, giải trí.</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nghĩa vụ bảo vệ môi trường.</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tham gia các hoạt động xã hội</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Bổn phận của trẻ em với nhà trường.</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endPar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252385230"/>
                  </a:ext>
                </a:extLst>
              </a:tr>
            </a:tbl>
          </a:graphicData>
        </a:graphic>
      </p:graphicFrame>
    </p:spTree>
    <p:extLst>
      <p:ext uri="{BB962C8B-B14F-4D97-AF65-F5344CB8AC3E}">
        <p14:creationId xmlns:p14="http://schemas.microsoft.com/office/powerpoint/2010/main" val="2328683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029513"/>
          </a:xfrm>
          <a:prstGeom prst="rect">
            <a:avLst/>
          </a:prstGeom>
          <a:noFill/>
        </p:spPr>
        <p:txBody>
          <a:bodyPr wrap="square" rtlCol="0">
            <a:spAutoFit/>
          </a:bodyPr>
          <a:lstStyle/>
          <a:p>
            <a:pPr lvl="0"/>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1697296370"/>
              </p:ext>
            </p:extLst>
          </p:nvPr>
        </p:nvGraphicFramePr>
        <p:xfrm>
          <a:off x="77118" y="1159248"/>
          <a:ext cx="12030419" cy="5190752"/>
        </p:xfrm>
        <a:graphic>
          <a:graphicData uri="http://schemas.openxmlformats.org/drawingml/2006/table">
            <a:tbl>
              <a:tblPr firstRow="1" bandRow="1">
                <a:tableStyleId>{5C22544A-7EE6-4342-B048-85BDC9FD1C3A}</a:tableStyleId>
              </a:tblPr>
              <a:tblGrid>
                <a:gridCol w="1454227">
                  <a:extLst>
                    <a:ext uri="{9D8B030D-6E8A-4147-A177-3AD203B41FA5}">
                      <a16:colId xmlns:a16="http://schemas.microsoft.com/office/drawing/2014/main" val="3744268834"/>
                    </a:ext>
                  </a:extLst>
                </a:gridCol>
                <a:gridCol w="1949985">
                  <a:extLst>
                    <a:ext uri="{9D8B030D-6E8A-4147-A177-3AD203B41FA5}">
                      <a16:colId xmlns:a16="http://schemas.microsoft.com/office/drawing/2014/main" val="3810295019"/>
                    </a:ext>
                  </a:extLst>
                </a:gridCol>
                <a:gridCol w="1938969">
                  <a:extLst>
                    <a:ext uri="{9D8B030D-6E8A-4147-A177-3AD203B41FA5}">
                      <a16:colId xmlns:a16="http://schemas.microsoft.com/office/drawing/2014/main" val="1792094346"/>
                    </a:ext>
                  </a:extLst>
                </a:gridCol>
                <a:gridCol w="2082188">
                  <a:extLst>
                    <a:ext uri="{9D8B030D-6E8A-4147-A177-3AD203B41FA5}">
                      <a16:colId xmlns:a16="http://schemas.microsoft.com/office/drawing/2014/main" val="564885496"/>
                    </a:ext>
                  </a:extLst>
                </a:gridCol>
                <a:gridCol w="4605050">
                  <a:extLst>
                    <a:ext uri="{9D8B030D-6E8A-4147-A177-3AD203B41FA5}">
                      <a16:colId xmlns:a16="http://schemas.microsoft.com/office/drawing/2014/main" val="1449830031"/>
                    </a:ext>
                  </a:extLst>
                </a:gridCol>
              </a:tblGrid>
              <a:tr h="559004">
                <a:tc>
                  <a:txBody>
                    <a:bodyPr/>
                    <a:lstStyle/>
                    <a:p>
                      <a:pPr algn="ctr"/>
                      <a:r>
                        <a:rPr lang="vi-VN" sz="2400" dirty="0"/>
                        <a:t>Chủ đề</a:t>
                      </a:r>
                    </a:p>
                  </a:txBody>
                  <a:tcPr/>
                </a:tc>
                <a:tc>
                  <a:txBody>
                    <a:bodyPr/>
                    <a:lstStyle/>
                    <a:p>
                      <a:pPr algn="ctr"/>
                      <a:r>
                        <a:rPr lang="vi-VN" sz="2400" dirty="0"/>
                        <a:t>Lớp 1</a:t>
                      </a:r>
                    </a:p>
                  </a:txBody>
                  <a:tcPr/>
                </a:tc>
                <a:tc>
                  <a:txBody>
                    <a:bodyPr/>
                    <a:lstStyle/>
                    <a:p>
                      <a:pPr algn="ctr"/>
                      <a:r>
                        <a:rPr lang="vi-VN" sz="2400" dirty="0"/>
                        <a:t>Lớp 2</a:t>
                      </a:r>
                    </a:p>
                  </a:txBody>
                  <a:tcPr/>
                </a:tc>
                <a:tc>
                  <a:txBody>
                    <a:bodyPr/>
                    <a:lstStyle/>
                    <a:p>
                      <a:pPr algn="ctr"/>
                      <a:r>
                        <a:rPr lang="vi-VN" sz="2400" dirty="0"/>
                        <a:t>Lớp 3</a:t>
                      </a:r>
                    </a:p>
                  </a:txBody>
                  <a:tcPr/>
                </a:tc>
                <a:tc>
                  <a:txBody>
                    <a:bodyPr/>
                    <a:lstStyle/>
                    <a:p>
                      <a:pPr algn="ctr"/>
                      <a:r>
                        <a:rPr lang="vi-VN" sz="2400" dirty="0"/>
                        <a:t>Gợi ý tích hợp nội dung QCN</a:t>
                      </a:r>
                    </a:p>
                  </a:txBody>
                  <a:tcPr/>
                </a:tc>
                <a:extLst>
                  <a:ext uri="{0D108BD9-81ED-4DB2-BD59-A6C34878D82A}">
                    <a16:rowId xmlns:a16="http://schemas.microsoft.com/office/drawing/2014/main" val="2806592811"/>
                  </a:ext>
                </a:extLst>
              </a:tr>
              <a:tr h="4631748">
                <a:tc>
                  <a:txBody>
                    <a:bodyPr/>
                    <a:lstStyle/>
                    <a:p>
                      <a:r>
                        <a:rPr lang="vi-VN" sz="2400" dirty="0"/>
                        <a:t>3. Cộng đồng địa phương</a:t>
                      </a:r>
                    </a:p>
                  </a:txBody>
                  <a:tcPr/>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nghĩa vụ bảo vệ môi trường.</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tham gia các hoạt động xã hội</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tham gia các hoạt động văn hóa.</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chăm</a:t>
                      </a: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sóc sức khỏe.</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Bổn phận của trẻ em với cộng đồng, xã hội.</a:t>
                      </a:r>
                    </a:p>
                  </a:txBody>
                  <a:tcPr/>
                </a:tc>
                <a:extLst>
                  <a:ext uri="{0D108BD9-81ED-4DB2-BD59-A6C34878D82A}">
                    <a16:rowId xmlns:a16="http://schemas.microsoft.com/office/drawing/2014/main" val="1252385230"/>
                  </a:ext>
                </a:extLst>
              </a:tr>
            </a:tbl>
          </a:graphicData>
        </a:graphic>
      </p:graphicFrame>
    </p:spTree>
    <p:extLst>
      <p:ext uri="{BB962C8B-B14F-4D97-AF65-F5344CB8AC3E}">
        <p14:creationId xmlns:p14="http://schemas.microsoft.com/office/powerpoint/2010/main" val="1104665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029513"/>
          </a:xfrm>
          <a:prstGeom prst="rect">
            <a:avLst/>
          </a:prstGeom>
          <a:noFill/>
        </p:spPr>
        <p:txBody>
          <a:bodyPr wrap="square" rtlCol="0">
            <a:spAutoFit/>
          </a:bodyPr>
          <a:lstStyle/>
          <a:p>
            <a:pPr lvl="0"/>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1607496427"/>
              </p:ext>
            </p:extLst>
          </p:nvPr>
        </p:nvGraphicFramePr>
        <p:xfrm>
          <a:off x="77118" y="1159248"/>
          <a:ext cx="12030419" cy="5516974"/>
        </p:xfrm>
        <a:graphic>
          <a:graphicData uri="http://schemas.openxmlformats.org/drawingml/2006/table">
            <a:tbl>
              <a:tblPr firstRow="1" bandRow="1">
                <a:tableStyleId>{5C22544A-7EE6-4342-B048-85BDC9FD1C3A}</a:tableStyleId>
              </a:tblPr>
              <a:tblGrid>
                <a:gridCol w="1454227">
                  <a:extLst>
                    <a:ext uri="{9D8B030D-6E8A-4147-A177-3AD203B41FA5}">
                      <a16:colId xmlns:a16="http://schemas.microsoft.com/office/drawing/2014/main" val="3744268834"/>
                    </a:ext>
                  </a:extLst>
                </a:gridCol>
                <a:gridCol w="1949985">
                  <a:extLst>
                    <a:ext uri="{9D8B030D-6E8A-4147-A177-3AD203B41FA5}">
                      <a16:colId xmlns:a16="http://schemas.microsoft.com/office/drawing/2014/main" val="3810295019"/>
                    </a:ext>
                  </a:extLst>
                </a:gridCol>
                <a:gridCol w="1938969">
                  <a:extLst>
                    <a:ext uri="{9D8B030D-6E8A-4147-A177-3AD203B41FA5}">
                      <a16:colId xmlns:a16="http://schemas.microsoft.com/office/drawing/2014/main" val="1792094346"/>
                    </a:ext>
                  </a:extLst>
                </a:gridCol>
                <a:gridCol w="2082188">
                  <a:extLst>
                    <a:ext uri="{9D8B030D-6E8A-4147-A177-3AD203B41FA5}">
                      <a16:colId xmlns:a16="http://schemas.microsoft.com/office/drawing/2014/main" val="564885496"/>
                    </a:ext>
                  </a:extLst>
                </a:gridCol>
                <a:gridCol w="4605050">
                  <a:extLst>
                    <a:ext uri="{9D8B030D-6E8A-4147-A177-3AD203B41FA5}">
                      <a16:colId xmlns:a16="http://schemas.microsoft.com/office/drawing/2014/main" val="1449830031"/>
                    </a:ext>
                  </a:extLst>
                </a:gridCol>
              </a:tblGrid>
              <a:tr h="594136">
                <a:tc>
                  <a:txBody>
                    <a:bodyPr/>
                    <a:lstStyle/>
                    <a:p>
                      <a:pPr algn="ctr"/>
                      <a:r>
                        <a:rPr lang="vi-VN" sz="2400" dirty="0"/>
                        <a:t>Chủ đề</a:t>
                      </a:r>
                    </a:p>
                  </a:txBody>
                  <a:tcPr/>
                </a:tc>
                <a:tc>
                  <a:txBody>
                    <a:bodyPr/>
                    <a:lstStyle/>
                    <a:p>
                      <a:pPr algn="ctr"/>
                      <a:r>
                        <a:rPr lang="vi-VN" sz="2400" dirty="0"/>
                        <a:t>Lớp 1</a:t>
                      </a:r>
                    </a:p>
                  </a:txBody>
                  <a:tcPr/>
                </a:tc>
                <a:tc>
                  <a:txBody>
                    <a:bodyPr/>
                    <a:lstStyle/>
                    <a:p>
                      <a:pPr algn="ctr"/>
                      <a:r>
                        <a:rPr lang="vi-VN" sz="2400" dirty="0"/>
                        <a:t>Lớp 2</a:t>
                      </a:r>
                    </a:p>
                  </a:txBody>
                  <a:tcPr/>
                </a:tc>
                <a:tc>
                  <a:txBody>
                    <a:bodyPr/>
                    <a:lstStyle/>
                    <a:p>
                      <a:pPr algn="ctr"/>
                      <a:r>
                        <a:rPr lang="vi-VN" sz="2400" dirty="0"/>
                        <a:t>Lớp 3</a:t>
                      </a:r>
                    </a:p>
                  </a:txBody>
                  <a:tcPr/>
                </a:tc>
                <a:tc>
                  <a:txBody>
                    <a:bodyPr/>
                    <a:lstStyle/>
                    <a:p>
                      <a:pPr algn="ctr"/>
                      <a:r>
                        <a:rPr lang="vi-VN" sz="2400" dirty="0"/>
                        <a:t>Gợi ý tích hợp nội dung QCN</a:t>
                      </a:r>
                    </a:p>
                  </a:txBody>
                  <a:tcPr/>
                </a:tc>
                <a:extLst>
                  <a:ext uri="{0D108BD9-81ED-4DB2-BD59-A6C34878D82A}">
                    <a16:rowId xmlns:a16="http://schemas.microsoft.com/office/drawing/2014/main" val="2806592811"/>
                  </a:ext>
                </a:extLst>
              </a:tr>
              <a:tr h="4922838">
                <a:tc>
                  <a:txBody>
                    <a:bodyPr/>
                    <a:lstStyle/>
                    <a:p>
                      <a:r>
                        <a:rPr lang="vi-VN" sz="2400" dirty="0"/>
                        <a:t>4. Thực vật và động vật</a:t>
                      </a:r>
                    </a:p>
                  </a:txBody>
                  <a:tcPr/>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học tập.</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chăm</a:t>
                      </a: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sóc sức khỏe.</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vui</a:t>
                      </a: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chơi, giải trí.</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nghĩa vụ bảo vệ môi trường.</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tham gia các hoạt động xã hội</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Bổn phận của trẻ em với nhà trường.</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endPar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252385230"/>
                  </a:ext>
                </a:extLst>
              </a:tr>
            </a:tbl>
          </a:graphicData>
        </a:graphic>
      </p:graphicFrame>
    </p:spTree>
    <p:extLst>
      <p:ext uri="{BB962C8B-B14F-4D97-AF65-F5344CB8AC3E}">
        <p14:creationId xmlns:p14="http://schemas.microsoft.com/office/powerpoint/2010/main" val="86632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429622"/>
          </a:xfrm>
          <a:prstGeom prst="rect">
            <a:avLst/>
          </a:prstGeom>
          <a:noFill/>
        </p:spPr>
        <p:txBody>
          <a:bodyPr wrap="square" rtlCol="0">
            <a:spAutoFit/>
          </a:bodyPr>
          <a:lstStyle/>
          <a:p>
            <a:pPr algn="ctr">
              <a:lnSpc>
                <a:spcPct val="110000"/>
              </a:lnSpc>
              <a:defRPr/>
            </a:pPr>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3165793565"/>
              </p:ext>
            </p:extLst>
          </p:nvPr>
        </p:nvGraphicFramePr>
        <p:xfrm>
          <a:off x="77118" y="1159248"/>
          <a:ext cx="12030419" cy="5516974"/>
        </p:xfrm>
        <a:graphic>
          <a:graphicData uri="http://schemas.openxmlformats.org/drawingml/2006/table">
            <a:tbl>
              <a:tblPr firstRow="1" bandRow="1">
                <a:tableStyleId>{5C22544A-7EE6-4342-B048-85BDC9FD1C3A}</a:tableStyleId>
              </a:tblPr>
              <a:tblGrid>
                <a:gridCol w="1454227">
                  <a:extLst>
                    <a:ext uri="{9D8B030D-6E8A-4147-A177-3AD203B41FA5}">
                      <a16:colId xmlns:a16="http://schemas.microsoft.com/office/drawing/2014/main" val="3744268834"/>
                    </a:ext>
                  </a:extLst>
                </a:gridCol>
                <a:gridCol w="1949985">
                  <a:extLst>
                    <a:ext uri="{9D8B030D-6E8A-4147-A177-3AD203B41FA5}">
                      <a16:colId xmlns:a16="http://schemas.microsoft.com/office/drawing/2014/main" val="3810295019"/>
                    </a:ext>
                  </a:extLst>
                </a:gridCol>
                <a:gridCol w="1938969">
                  <a:extLst>
                    <a:ext uri="{9D8B030D-6E8A-4147-A177-3AD203B41FA5}">
                      <a16:colId xmlns:a16="http://schemas.microsoft.com/office/drawing/2014/main" val="1792094346"/>
                    </a:ext>
                  </a:extLst>
                </a:gridCol>
                <a:gridCol w="2082188">
                  <a:extLst>
                    <a:ext uri="{9D8B030D-6E8A-4147-A177-3AD203B41FA5}">
                      <a16:colId xmlns:a16="http://schemas.microsoft.com/office/drawing/2014/main" val="564885496"/>
                    </a:ext>
                  </a:extLst>
                </a:gridCol>
                <a:gridCol w="4605050">
                  <a:extLst>
                    <a:ext uri="{9D8B030D-6E8A-4147-A177-3AD203B41FA5}">
                      <a16:colId xmlns:a16="http://schemas.microsoft.com/office/drawing/2014/main" val="1449830031"/>
                    </a:ext>
                  </a:extLst>
                </a:gridCol>
              </a:tblGrid>
              <a:tr h="594136">
                <a:tc>
                  <a:txBody>
                    <a:bodyPr/>
                    <a:lstStyle/>
                    <a:p>
                      <a:pPr algn="ctr"/>
                      <a:r>
                        <a:rPr lang="vi-VN" sz="2400" dirty="0"/>
                        <a:t>Chủ đề</a:t>
                      </a:r>
                    </a:p>
                  </a:txBody>
                  <a:tcPr/>
                </a:tc>
                <a:tc>
                  <a:txBody>
                    <a:bodyPr/>
                    <a:lstStyle/>
                    <a:p>
                      <a:pPr algn="ctr"/>
                      <a:r>
                        <a:rPr lang="vi-VN" sz="2400" dirty="0"/>
                        <a:t>Lớp 1</a:t>
                      </a:r>
                    </a:p>
                  </a:txBody>
                  <a:tcPr/>
                </a:tc>
                <a:tc>
                  <a:txBody>
                    <a:bodyPr/>
                    <a:lstStyle/>
                    <a:p>
                      <a:pPr algn="ctr"/>
                      <a:r>
                        <a:rPr lang="vi-VN" sz="2400" dirty="0"/>
                        <a:t>Lớp 2</a:t>
                      </a:r>
                    </a:p>
                  </a:txBody>
                  <a:tcPr/>
                </a:tc>
                <a:tc>
                  <a:txBody>
                    <a:bodyPr/>
                    <a:lstStyle/>
                    <a:p>
                      <a:pPr algn="ctr"/>
                      <a:r>
                        <a:rPr lang="vi-VN" sz="2400" dirty="0"/>
                        <a:t>Lớp 3</a:t>
                      </a:r>
                    </a:p>
                  </a:txBody>
                  <a:tcPr/>
                </a:tc>
                <a:tc>
                  <a:txBody>
                    <a:bodyPr/>
                    <a:lstStyle/>
                    <a:p>
                      <a:pPr algn="ctr"/>
                      <a:r>
                        <a:rPr lang="vi-VN" sz="2400" dirty="0"/>
                        <a:t>Gợi ý tích hợp nội dung QCN</a:t>
                      </a:r>
                    </a:p>
                  </a:txBody>
                  <a:tcPr/>
                </a:tc>
                <a:extLst>
                  <a:ext uri="{0D108BD9-81ED-4DB2-BD59-A6C34878D82A}">
                    <a16:rowId xmlns:a16="http://schemas.microsoft.com/office/drawing/2014/main" val="2806592811"/>
                  </a:ext>
                </a:extLst>
              </a:tr>
              <a:tr h="4922838">
                <a:tc>
                  <a:txBody>
                    <a:bodyPr/>
                    <a:lstStyle/>
                    <a:p>
                      <a:r>
                        <a:rPr lang="vi-VN" sz="2400" dirty="0"/>
                        <a:t>4. Thực vật và động vật</a:t>
                      </a:r>
                    </a:p>
                  </a:txBody>
                  <a:tcPr/>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học tập.</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chăm</a:t>
                      </a: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sóc sức khỏe.</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vui</a:t>
                      </a: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chơi, giải trí.</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nghĩa vụ bảo vệ môi trường.</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tham gia các hoạt động xã hội</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Bổn phận của trẻ em với nhà trường.</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endPar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252385230"/>
                  </a:ext>
                </a:extLst>
              </a:tr>
            </a:tbl>
          </a:graphicData>
        </a:graphic>
      </p:graphicFrame>
    </p:spTree>
    <p:extLst>
      <p:ext uri="{BB962C8B-B14F-4D97-AF65-F5344CB8AC3E}">
        <p14:creationId xmlns:p14="http://schemas.microsoft.com/office/powerpoint/2010/main" val="2933144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429622"/>
          </a:xfrm>
          <a:prstGeom prst="rect">
            <a:avLst/>
          </a:prstGeom>
          <a:noFill/>
        </p:spPr>
        <p:txBody>
          <a:bodyPr wrap="square" rtlCol="0">
            <a:spAutoFit/>
          </a:bodyPr>
          <a:lstStyle/>
          <a:p>
            <a:pPr algn="ctr">
              <a:lnSpc>
                <a:spcPct val="110000"/>
              </a:lnSpc>
              <a:defRPr/>
            </a:pPr>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855398170"/>
              </p:ext>
            </p:extLst>
          </p:nvPr>
        </p:nvGraphicFramePr>
        <p:xfrm>
          <a:off x="80790" y="1749156"/>
          <a:ext cx="12030419" cy="3890272"/>
        </p:xfrm>
        <a:graphic>
          <a:graphicData uri="http://schemas.openxmlformats.org/drawingml/2006/table">
            <a:tbl>
              <a:tblPr firstRow="1" bandRow="1">
                <a:tableStyleId>{5C22544A-7EE6-4342-B048-85BDC9FD1C3A}</a:tableStyleId>
              </a:tblPr>
              <a:tblGrid>
                <a:gridCol w="1454227">
                  <a:extLst>
                    <a:ext uri="{9D8B030D-6E8A-4147-A177-3AD203B41FA5}">
                      <a16:colId xmlns:a16="http://schemas.microsoft.com/office/drawing/2014/main" val="3744268834"/>
                    </a:ext>
                  </a:extLst>
                </a:gridCol>
                <a:gridCol w="1949985">
                  <a:extLst>
                    <a:ext uri="{9D8B030D-6E8A-4147-A177-3AD203B41FA5}">
                      <a16:colId xmlns:a16="http://schemas.microsoft.com/office/drawing/2014/main" val="3810295019"/>
                    </a:ext>
                  </a:extLst>
                </a:gridCol>
                <a:gridCol w="1938969">
                  <a:extLst>
                    <a:ext uri="{9D8B030D-6E8A-4147-A177-3AD203B41FA5}">
                      <a16:colId xmlns:a16="http://schemas.microsoft.com/office/drawing/2014/main" val="1792094346"/>
                    </a:ext>
                  </a:extLst>
                </a:gridCol>
                <a:gridCol w="2082188">
                  <a:extLst>
                    <a:ext uri="{9D8B030D-6E8A-4147-A177-3AD203B41FA5}">
                      <a16:colId xmlns:a16="http://schemas.microsoft.com/office/drawing/2014/main" val="564885496"/>
                    </a:ext>
                  </a:extLst>
                </a:gridCol>
                <a:gridCol w="4605050">
                  <a:extLst>
                    <a:ext uri="{9D8B030D-6E8A-4147-A177-3AD203B41FA5}">
                      <a16:colId xmlns:a16="http://schemas.microsoft.com/office/drawing/2014/main" val="1449830031"/>
                    </a:ext>
                  </a:extLst>
                </a:gridCol>
              </a:tblGrid>
              <a:tr h="756923">
                <a:tc>
                  <a:txBody>
                    <a:bodyPr/>
                    <a:lstStyle/>
                    <a:p>
                      <a:pPr algn="ctr"/>
                      <a:r>
                        <a:rPr lang="vi-VN" sz="2400" dirty="0"/>
                        <a:t>Chủ đề</a:t>
                      </a:r>
                    </a:p>
                  </a:txBody>
                  <a:tcPr/>
                </a:tc>
                <a:tc>
                  <a:txBody>
                    <a:bodyPr/>
                    <a:lstStyle/>
                    <a:p>
                      <a:pPr algn="ctr"/>
                      <a:r>
                        <a:rPr lang="vi-VN" sz="2400" dirty="0"/>
                        <a:t>Lớp 1</a:t>
                      </a:r>
                    </a:p>
                  </a:txBody>
                  <a:tcPr/>
                </a:tc>
                <a:tc>
                  <a:txBody>
                    <a:bodyPr/>
                    <a:lstStyle/>
                    <a:p>
                      <a:pPr algn="ctr"/>
                      <a:r>
                        <a:rPr lang="vi-VN" sz="2400" dirty="0"/>
                        <a:t>Lớp 2</a:t>
                      </a:r>
                    </a:p>
                  </a:txBody>
                  <a:tcPr/>
                </a:tc>
                <a:tc>
                  <a:txBody>
                    <a:bodyPr/>
                    <a:lstStyle/>
                    <a:p>
                      <a:pPr algn="ctr"/>
                      <a:r>
                        <a:rPr lang="vi-VN" sz="2400" dirty="0"/>
                        <a:t>Lớp 3</a:t>
                      </a:r>
                    </a:p>
                  </a:txBody>
                  <a:tcPr/>
                </a:tc>
                <a:tc>
                  <a:txBody>
                    <a:bodyPr/>
                    <a:lstStyle/>
                    <a:p>
                      <a:pPr algn="ctr"/>
                      <a:r>
                        <a:rPr lang="vi-VN" sz="2400" dirty="0"/>
                        <a:t>Gợi ý tích hợp nội dung QCN</a:t>
                      </a:r>
                    </a:p>
                  </a:txBody>
                  <a:tcPr/>
                </a:tc>
                <a:extLst>
                  <a:ext uri="{0D108BD9-81ED-4DB2-BD59-A6C34878D82A}">
                    <a16:rowId xmlns:a16="http://schemas.microsoft.com/office/drawing/2014/main" val="2806592811"/>
                  </a:ext>
                </a:extLst>
              </a:tr>
              <a:tr h="3133349">
                <a:tc>
                  <a:txBody>
                    <a:bodyPr/>
                    <a:lstStyle/>
                    <a:p>
                      <a:r>
                        <a:rPr lang="vi-VN" sz="2400" dirty="0"/>
                        <a:t>4. Thực vật và động vật</a:t>
                      </a:r>
                    </a:p>
                  </a:txBody>
                  <a:tcPr/>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chăm sóc, nuôi dưỡng để phát triển thể chất</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nghĩa vụ bảo vệ môi trường</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endParaRPr lang="en-US" sz="24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252385230"/>
                  </a:ext>
                </a:extLst>
              </a:tr>
            </a:tbl>
          </a:graphicData>
        </a:graphic>
      </p:graphicFrame>
    </p:spTree>
    <p:extLst>
      <p:ext uri="{BB962C8B-B14F-4D97-AF65-F5344CB8AC3E}">
        <p14:creationId xmlns:p14="http://schemas.microsoft.com/office/powerpoint/2010/main" val="7347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029513"/>
          </a:xfrm>
          <a:prstGeom prst="rect">
            <a:avLst/>
          </a:prstGeom>
          <a:noFill/>
        </p:spPr>
        <p:txBody>
          <a:bodyPr wrap="square" rtlCol="0">
            <a:spAutoFit/>
          </a:bodyPr>
          <a:lstStyle/>
          <a:p>
            <a:pPr lvl="0"/>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3557133367"/>
              </p:ext>
            </p:extLst>
          </p:nvPr>
        </p:nvGraphicFramePr>
        <p:xfrm>
          <a:off x="80790" y="895088"/>
          <a:ext cx="12030419" cy="6016871"/>
        </p:xfrm>
        <a:graphic>
          <a:graphicData uri="http://schemas.openxmlformats.org/drawingml/2006/table">
            <a:tbl>
              <a:tblPr firstRow="1" bandRow="1">
                <a:tableStyleId>{5C22544A-7EE6-4342-B048-85BDC9FD1C3A}</a:tableStyleId>
              </a:tblPr>
              <a:tblGrid>
                <a:gridCol w="1454227">
                  <a:extLst>
                    <a:ext uri="{9D8B030D-6E8A-4147-A177-3AD203B41FA5}">
                      <a16:colId xmlns:a16="http://schemas.microsoft.com/office/drawing/2014/main" val="3744268834"/>
                    </a:ext>
                  </a:extLst>
                </a:gridCol>
                <a:gridCol w="1949985">
                  <a:extLst>
                    <a:ext uri="{9D8B030D-6E8A-4147-A177-3AD203B41FA5}">
                      <a16:colId xmlns:a16="http://schemas.microsoft.com/office/drawing/2014/main" val="3810295019"/>
                    </a:ext>
                  </a:extLst>
                </a:gridCol>
                <a:gridCol w="1938969">
                  <a:extLst>
                    <a:ext uri="{9D8B030D-6E8A-4147-A177-3AD203B41FA5}">
                      <a16:colId xmlns:a16="http://schemas.microsoft.com/office/drawing/2014/main" val="1792094346"/>
                    </a:ext>
                  </a:extLst>
                </a:gridCol>
                <a:gridCol w="2082188">
                  <a:extLst>
                    <a:ext uri="{9D8B030D-6E8A-4147-A177-3AD203B41FA5}">
                      <a16:colId xmlns:a16="http://schemas.microsoft.com/office/drawing/2014/main" val="564885496"/>
                    </a:ext>
                  </a:extLst>
                </a:gridCol>
                <a:gridCol w="4605050">
                  <a:extLst>
                    <a:ext uri="{9D8B030D-6E8A-4147-A177-3AD203B41FA5}">
                      <a16:colId xmlns:a16="http://schemas.microsoft.com/office/drawing/2014/main" val="1449830031"/>
                    </a:ext>
                  </a:extLst>
                </a:gridCol>
              </a:tblGrid>
              <a:tr h="472559">
                <a:tc>
                  <a:txBody>
                    <a:bodyPr/>
                    <a:lstStyle/>
                    <a:p>
                      <a:pPr algn="ctr"/>
                      <a:r>
                        <a:rPr lang="vi-VN" sz="2200" dirty="0"/>
                        <a:t>Chủ đề</a:t>
                      </a:r>
                    </a:p>
                  </a:txBody>
                  <a:tcPr/>
                </a:tc>
                <a:tc>
                  <a:txBody>
                    <a:bodyPr/>
                    <a:lstStyle/>
                    <a:p>
                      <a:pPr algn="ctr"/>
                      <a:r>
                        <a:rPr lang="vi-VN" sz="2200" dirty="0"/>
                        <a:t>Lớp 1</a:t>
                      </a:r>
                    </a:p>
                  </a:txBody>
                  <a:tcPr/>
                </a:tc>
                <a:tc>
                  <a:txBody>
                    <a:bodyPr/>
                    <a:lstStyle/>
                    <a:p>
                      <a:pPr algn="ctr"/>
                      <a:r>
                        <a:rPr lang="vi-VN" sz="2200" dirty="0"/>
                        <a:t>Lớp 2</a:t>
                      </a:r>
                    </a:p>
                  </a:txBody>
                  <a:tcPr/>
                </a:tc>
                <a:tc>
                  <a:txBody>
                    <a:bodyPr/>
                    <a:lstStyle/>
                    <a:p>
                      <a:pPr algn="ctr"/>
                      <a:r>
                        <a:rPr lang="vi-VN" sz="2200" dirty="0"/>
                        <a:t>Lớp 3</a:t>
                      </a:r>
                    </a:p>
                  </a:txBody>
                  <a:tcPr/>
                </a:tc>
                <a:tc>
                  <a:txBody>
                    <a:bodyPr/>
                    <a:lstStyle/>
                    <a:p>
                      <a:pPr algn="ctr"/>
                      <a:r>
                        <a:rPr lang="vi-VN" sz="2200" dirty="0"/>
                        <a:t>Gợi ý tích hợp nội dung QCN</a:t>
                      </a:r>
                    </a:p>
                  </a:txBody>
                  <a:tcPr/>
                </a:tc>
                <a:extLst>
                  <a:ext uri="{0D108BD9-81ED-4DB2-BD59-A6C34878D82A}">
                    <a16:rowId xmlns:a16="http://schemas.microsoft.com/office/drawing/2014/main" val="2806592811"/>
                  </a:ext>
                </a:extLst>
              </a:tr>
              <a:tr h="5236353">
                <a:tc>
                  <a:txBody>
                    <a:bodyPr/>
                    <a:lstStyle/>
                    <a:p>
                      <a:r>
                        <a:rPr lang="vi-VN" sz="2200" dirty="0"/>
                        <a:t>5. Con người và sức khỏe</a:t>
                      </a:r>
                    </a:p>
                  </a:txBody>
                  <a:tcPr/>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khoẻ</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bảo</a:t>
                      </a: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đảm an toàn về sức khỏe, thân thể.</a:t>
                      </a:r>
                    </a:p>
                    <a:p>
                      <a:pPr marL="0" algn="just" defTabSz="914400" rtl="0" eaLnBrk="1" latinLnBrk="0" hangingPunct="1"/>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chăm sóc, nuôi dưỡng để phát triển thể chất, tinh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nghỉ ngơi, vui chơi, giải trí.</a:t>
                      </a:r>
                    </a:p>
                    <a:p>
                      <a:pPr marL="0" algn="just" defTabSz="914400" rtl="0" eaLnBrk="1" latinLnBrk="0" hangingPunct="1"/>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bảo vệ để không bị xâm hại tình dục</a:t>
                      </a:r>
                    </a:p>
                    <a:p>
                      <a:pPr marL="0" algn="just" defTabSz="914400" rtl="0" eaLnBrk="1" latinLnBrk="0" hangingPunct="1"/>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bảo vệ để không bị bạo lực, bỏ rơi, bỏ mặc.</a:t>
                      </a:r>
                    </a:p>
                    <a:p>
                      <a:pPr marL="0" algn="just" defTabSz="914400" rtl="0" eaLnBrk="1" latinLnBrk="0" hangingPunct="1"/>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bảo vệ để không bị mua bán, bắt cóc, đánh</a:t>
                      </a:r>
                      <a:b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tráo, chiếm đoạt</a:t>
                      </a:r>
                      <a:endParaRPr lang="it-IT"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algn="just" defTabSz="914400" rtl="0" eaLnBrk="1" latinLnBrk="0" hangingPunct="1"/>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Quyền được nghỉ ngơi, vui chơi, giải trí.</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endPar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77982157"/>
                  </a:ext>
                </a:extLst>
              </a:tr>
            </a:tbl>
          </a:graphicData>
        </a:graphic>
      </p:graphicFrame>
    </p:spTree>
    <p:extLst>
      <p:ext uri="{BB962C8B-B14F-4D97-AF65-F5344CB8AC3E}">
        <p14:creationId xmlns:p14="http://schemas.microsoft.com/office/powerpoint/2010/main" val="3022951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5AFC8E-10B6-4A94-A65B-5BBC1F1CBF64}"/>
              </a:ext>
            </a:extLst>
          </p:cNvPr>
          <p:cNvSpPr txBox="1"/>
          <p:nvPr/>
        </p:nvSpPr>
        <p:spPr>
          <a:xfrm>
            <a:off x="2231857" y="68180"/>
            <a:ext cx="8013032" cy="1029513"/>
          </a:xfrm>
          <a:prstGeom prst="rect">
            <a:avLst/>
          </a:prstGeom>
          <a:noFill/>
        </p:spPr>
        <p:txBody>
          <a:bodyPr wrap="square" rtlCol="0">
            <a:spAutoFit/>
          </a:bodyPr>
          <a:lstStyle/>
          <a:p>
            <a:pPr lvl="0"/>
            <a:r>
              <a:rPr kumimoji="0" lang="vi-VN" sz="2000" b="1" i="0" u="none" strike="noStrike" kern="1200" cap="none" spc="0" normalizeH="0" baseline="0" noProof="0" dirty="0">
                <a:ln>
                  <a:noFill/>
                </a:ln>
                <a:solidFill>
                  <a:srgbClr val="FF0000"/>
                </a:solidFill>
                <a:effectLst/>
                <a:uLnTx/>
                <a:uFillTx/>
                <a:latin typeface="UTM Avo" panose="02040603050506020204" pitchFamily="18" charset="0"/>
                <a:cs typeface="+mn-cs"/>
              </a:rPr>
              <a:t>PHẦN 1. </a:t>
            </a:r>
            <a:r>
              <a:rPr lang="vi-VN" sz="2000" b="1" dirty="0">
                <a:solidFill>
                  <a:srgbClr val="FF0000"/>
                </a:solidFill>
              </a:rPr>
              <a:t>NỘI DUNG GIÁO DỤC QUYỀN CON NGƯỜI TÍCH HỢP TRONG MÔN TỰ NHIÊN &amp; XÃ HỘI VÀ MÔN KHOA HỌC</a:t>
            </a:r>
            <a:endParaRPr lang="en-US" sz="2000" b="1" dirty="0">
              <a:solidFill>
                <a:srgbClr val="FF0000"/>
              </a:solidFill>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UTM Avo" panose="02040603050506020204" pitchFamily="18" charset="0"/>
              <a:cs typeface="+mn-cs"/>
            </a:endParaRPr>
          </a:p>
        </p:txBody>
      </p:sp>
      <p:graphicFrame>
        <p:nvGraphicFramePr>
          <p:cNvPr id="2" name="Table 1">
            <a:extLst>
              <a:ext uri="{FF2B5EF4-FFF2-40B4-BE49-F238E27FC236}">
                <a16:creationId xmlns:a16="http://schemas.microsoft.com/office/drawing/2014/main" id="{2D8C4075-90D2-E88D-8E5F-3D57B2134AED}"/>
              </a:ext>
            </a:extLst>
          </p:cNvPr>
          <p:cNvGraphicFramePr>
            <a:graphicFrameLocks noGrp="1"/>
          </p:cNvGraphicFramePr>
          <p:nvPr>
            <p:extLst>
              <p:ext uri="{D42A27DB-BD31-4B8C-83A1-F6EECF244321}">
                <p14:modId xmlns:p14="http://schemas.microsoft.com/office/powerpoint/2010/main" val="1651993457"/>
              </p:ext>
            </p:extLst>
          </p:nvPr>
        </p:nvGraphicFramePr>
        <p:xfrm>
          <a:off x="80790" y="895089"/>
          <a:ext cx="12030419" cy="4037536"/>
        </p:xfrm>
        <a:graphic>
          <a:graphicData uri="http://schemas.openxmlformats.org/drawingml/2006/table">
            <a:tbl>
              <a:tblPr firstRow="1" bandRow="1">
                <a:tableStyleId>{5C22544A-7EE6-4342-B048-85BDC9FD1C3A}</a:tableStyleId>
              </a:tblPr>
              <a:tblGrid>
                <a:gridCol w="1454227">
                  <a:extLst>
                    <a:ext uri="{9D8B030D-6E8A-4147-A177-3AD203B41FA5}">
                      <a16:colId xmlns:a16="http://schemas.microsoft.com/office/drawing/2014/main" val="3744268834"/>
                    </a:ext>
                  </a:extLst>
                </a:gridCol>
                <a:gridCol w="1949985">
                  <a:extLst>
                    <a:ext uri="{9D8B030D-6E8A-4147-A177-3AD203B41FA5}">
                      <a16:colId xmlns:a16="http://schemas.microsoft.com/office/drawing/2014/main" val="3810295019"/>
                    </a:ext>
                  </a:extLst>
                </a:gridCol>
                <a:gridCol w="1938969">
                  <a:extLst>
                    <a:ext uri="{9D8B030D-6E8A-4147-A177-3AD203B41FA5}">
                      <a16:colId xmlns:a16="http://schemas.microsoft.com/office/drawing/2014/main" val="1792094346"/>
                    </a:ext>
                  </a:extLst>
                </a:gridCol>
                <a:gridCol w="2082188">
                  <a:extLst>
                    <a:ext uri="{9D8B030D-6E8A-4147-A177-3AD203B41FA5}">
                      <a16:colId xmlns:a16="http://schemas.microsoft.com/office/drawing/2014/main" val="564885496"/>
                    </a:ext>
                  </a:extLst>
                </a:gridCol>
                <a:gridCol w="4605050">
                  <a:extLst>
                    <a:ext uri="{9D8B030D-6E8A-4147-A177-3AD203B41FA5}">
                      <a16:colId xmlns:a16="http://schemas.microsoft.com/office/drawing/2014/main" val="1449830031"/>
                    </a:ext>
                  </a:extLst>
                </a:gridCol>
              </a:tblGrid>
              <a:tr h="381056">
                <a:tc>
                  <a:txBody>
                    <a:bodyPr/>
                    <a:lstStyle/>
                    <a:p>
                      <a:pPr algn="ctr"/>
                      <a:r>
                        <a:rPr lang="vi-VN" sz="2200" dirty="0"/>
                        <a:t>Chủ đề</a:t>
                      </a:r>
                    </a:p>
                  </a:txBody>
                  <a:tcPr/>
                </a:tc>
                <a:tc>
                  <a:txBody>
                    <a:bodyPr/>
                    <a:lstStyle/>
                    <a:p>
                      <a:pPr algn="ctr"/>
                      <a:r>
                        <a:rPr lang="vi-VN" sz="2200" dirty="0"/>
                        <a:t>Lớp 1</a:t>
                      </a:r>
                    </a:p>
                  </a:txBody>
                  <a:tcPr/>
                </a:tc>
                <a:tc>
                  <a:txBody>
                    <a:bodyPr/>
                    <a:lstStyle/>
                    <a:p>
                      <a:pPr algn="ctr"/>
                      <a:r>
                        <a:rPr lang="vi-VN" sz="2200" dirty="0"/>
                        <a:t>Lớp 2</a:t>
                      </a:r>
                    </a:p>
                  </a:txBody>
                  <a:tcPr/>
                </a:tc>
                <a:tc>
                  <a:txBody>
                    <a:bodyPr/>
                    <a:lstStyle/>
                    <a:p>
                      <a:pPr algn="ctr"/>
                      <a:r>
                        <a:rPr lang="vi-VN" sz="2200" dirty="0"/>
                        <a:t>Lớp 3</a:t>
                      </a:r>
                    </a:p>
                  </a:txBody>
                  <a:tcPr/>
                </a:tc>
                <a:tc>
                  <a:txBody>
                    <a:bodyPr/>
                    <a:lstStyle/>
                    <a:p>
                      <a:pPr algn="ctr"/>
                      <a:r>
                        <a:rPr lang="vi-VN" sz="2200" dirty="0"/>
                        <a:t>Gợi ý tích hợp nội dung QCN</a:t>
                      </a:r>
                    </a:p>
                  </a:txBody>
                  <a:tcPr/>
                </a:tc>
                <a:extLst>
                  <a:ext uri="{0D108BD9-81ED-4DB2-BD59-A6C34878D82A}">
                    <a16:rowId xmlns:a16="http://schemas.microsoft.com/office/drawing/2014/main" val="2806592811"/>
                  </a:ext>
                </a:extLst>
              </a:tr>
              <a:tr h="3610816">
                <a:tc>
                  <a:txBody>
                    <a:bodyPr/>
                    <a:lstStyle/>
                    <a:p>
                      <a:r>
                        <a:rPr lang="vi-VN" sz="2200" dirty="0"/>
                        <a:t>6. Trái đất và Bầu trời</a:t>
                      </a:r>
                    </a:p>
                  </a:txBody>
                  <a:tcPr/>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tai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u="none" strike="noStrike" kern="1200" spc="-3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r>
                        <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t>
                      </a: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it-IT"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a:t>
                      </a: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 sóc sức khỏe.</a:t>
                      </a:r>
                      <a:endParaRPr lang="en-US"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bảo vệ khi gặp thiên tai.</a:t>
                      </a:r>
                    </a:p>
                    <a:p>
                      <a:pPr marL="0" lvl="0" indent="-342900" algn="just" defTabSz="914400" rtl="0" eaLnBrk="1" latinLnBrk="0" hangingPunct="1">
                        <a:lnSpc>
                          <a:spcPct val="115000"/>
                        </a:lnSpc>
                        <a:spcBef>
                          <a:spcPts val="300"/>
                        </a:spcBef>
                        <a:spcAft>
                          <a:spcPts val="300"/>
                        </a:spcAft>
                        <a:buSzPts val="1400"/>
                        <a:buFont typeface="Symbol" panose="05050102010706020507" pitchFamily="18" charset="2"/>
                        <a:buChar char=""/>
                        <a:tabLst>
                          <a:tab pos="143510" algn="l"/>
                        </a:tabLst>
                      </a:pPr>
                      <a:r>
                        <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 được tiếp nhận thông tin.</a:t>
                      </a:r>
                    </a:p>
                    <a:p>
                      <a:pPr marL="0" lvl="0" indent="0" algn="just" defTabSz="914400" rtl="0" eaLnBrk="1" latinLnBrk="0" hangingPunct="1">
                        <a:lnSpc>
                          <a:spcPct val="115000"/>
                        </a:lnSpc>
                        <a:spcBef>
                          <a:spcPts val="300"/>
                        </a:spcBef>
                        <a:spcAft>
                          <a:spcPts val="300"/>
                        </a:spcAft>
                        <a:buSzPts val="1400"/>
                        <a:buFont typeface="Symbol" panose="05050102010706020507" pitchFamily="18" charset="2"/>
                        <a:buNone/>
                        <a:tabLst>
                          <a:tab pos="143510" algn="l"/>
                        </a:tabLst>
                      </a:pPr>
                      <a:endParaRPr lang="vi-VN" sz="2200" u="none" strike="noStrike" kern="120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77982157"/>
                  </a:ext>
                </a:extLst>
              </a:tr>
            </a:tbl>
          </a:graphicData>
        </a:graphic>
      </p:graphicFrame>
    </p:spTree>
    <p:extLst>
      <p:ext uri="{BB962C8B-B14F-4D97-AF65-F5344CB8AC3E}">
        <p14:creationId xmlns:p14="http://schemas.microsoft.com/office/powerpoint/2010/main" val="1370634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Cover and End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10137</TotalTime>
  <Words>4809</Words>
  <Application>Microsoft Office PowerPoint</Application>
  <PresentationFormat>Widescreen</PresentationFormat>
  <Paragraphs>405</Paragraphs>
  <Slides>26</Slides>
  <Notes>24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Times New Roman</vt:lpstr>
      <vt:lpstr>Arial Unicode MS</vt:lpstr>
      <vt:lpstr>Symbol</vt:lpstr>
      <vt:lpstr>SimSun</vt:lpstr>
      <vt:lpstr>Calibri</vt:lpstr>
      <vt:lpstr>Tahoma</vt:lpstr>
      <vt:lpstr>UTM Avo</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CHÂN THÀNH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Admin</cp:lastModifiedBy>
  <cp:revision>489</cp:revision>
  <cp:lastPrinted>2023-12-26T03:12:41Z</cp:lastPrinted>
  <dcterms:created xsi:type="dcterms:W3CDTF">2019-01-14T06:35:35Z</dcterms:created>
  <dcterms:modified xsi:type="dcterms:W3CDTF">2024-03-04T06:26:43Z</dcterms:modified>
</cp:coreProperties>
</file>