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05" r:id="rId3"/>
    <p:sldId id="259"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31" r:id="rId27"/>
    <p:sldId id="343" r:id="rId28"/>
    <p:sldId id="329" r:id="rId29"/>
    <p:sldId id="330" r:id="rId30"/>
    <p:sldId id="334" r:id="rId31"/>
    <p:sldId id="335" r:id="rId32"/>
    <p:sldId id="336" r:id="rId33"/>
    <p:sldId id="337" r:id="rId34"/>
    <p:sldId id="339" r:id="rId35"/>
    <p:sldId id="338" r:id="rId36"/>
    <p:sldId id="345" r:id="rId37"/>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059" autoAdjust="0"/>
    <p:restoredTop sz="92886" autoAdjust="0"/>
  </p:normalViewPr>
  <p:slideViewPr>
    <p:cSldViewPr>
      <p:cViewPr varScale="1">
        <p:scale>
          <a:sx n="46" d="100"/>
          <a:sy n="46" d="100"/>
        </p:scale>
        <p:origin x="288"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5C4A4C-7BC2-2A44-9FBA-08C9931D8F5D}" type="datetimeFigureOut">
              <a:t>3/4/2024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9D1104-1328-484A-B012-9B06131C6D39}" type="slidenum">
              <a:t>‹#›</a:t>
            </a:fld>
            <a:endParaRPr lang="en-US"/>
          </a:p>
        </p:txBody>
      </p:sp>
    </p:spTree>
    <p:extLst>
      <p:ext uri="{BB962C8B-B14F-4D97-AF65-F5344CB8AC3E}">
        <p14:creationId xmlns:p14="http://schemas.microsoft.com/office/powerpoint/2010/main" val="95941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D1104-1328-484A-B012-9B06131C6D39}" type="slidenum">
              <a:t>7</a:t>
            </a:fld>
            <a:endParaRPr lang="en-US"/>
          </a:p>
        </p:txBody>
      </p:sp>
    </p:spTree>
    <p:extLst>
      <p:ext uri="{BB962C8B-B14F-4D97-AF65-F5344CB8AC3E}">
        <p14:creationId xmlns:p14="http://schemas.microsoft.com/office/powerpoint/2010/main" val="15121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D1104-1328-484A-B012-9B06131C6D39}" type="slidenum">
              <a:t>8</a:t>
            </a:fld>
            <a:endParaRPr lang="en-US"/>
          </a:p>
        </p:txBody>
      </p:sp>
    </p:spTree>
    <p:extLst>
      <p:ext uri="{BB962C8B-B14F-4D97-AF65-F5344CB8AC3E}">
        <p14:creationId xmlns:p14="http://schemas.microsoft.com/office/powerpoint/2010/main" val="1882531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D1104-1328-484A-B012-9B06131C6D39}" type="slidenum">
              <a:t>12</a:t>
            </a:fld>
            <a:endParaRPr lang="en-US"/>
          </a:p>
        </p:txBody>
      </p:sp>
    </p:spTree>
    <p:extLst>
      <p:ext uri="{BB962C8B-B14F-4D97-AF65-F5344CB8AC3E}">
        <p14:creationId xmlns:p14="http://schemas.microsoft.com/office/powerpoint/2010/main" val="1711947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D1104-1328-484A-B012-9B06131C6D39}" type="slidenum">
              <a:t>13</a:t>
            </a:fld>
            <a:endParaRPr lang="en-US"/>
          </a:p>
        </p:txBody>
      </p:sp>
    </p:spTree>
    <p:extLst>
      <p:ext uri="{BB962C8B-B14F-4D97-AF65-F5344CB8AC3E}">
        <p14:creationId xmlns:p14="http://schemas.microsoft.com/office/powerpoint/2010/main" val="1424476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D1104-1328-484A-B012-9B06131C6D39}" type="slidenum">
              <a:t>17</a:t>
            </a:fld>
            <a:endParaRPr lang="en-US"/>
          </a:p>
        </p:txBody>
      </p:sp>
    </p:spTree>
    <p:extLst>
      <p:ext uri="{BB962C8B-B14F-4D97-AF65-F5344CB8AC3E}">
        <p14:creationId xmlns:p14="http://schemas.microsoft.com/office/powerpoint/2010/main" val="1355593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D1104-1328-484A-B012-9B06131C6D39}" type="slidenum">
              <a:t>18</a:t>
            </a:fld>
            <a:endParaRPr lang="en-US"/>
          </a:p>
        </p:txBody>
      </p:sp>
    </p:spTree>
    <p:extLst>
      <p:ext uri="{BB962C8B-B14F-4D97-AF65-F5344CB8AC3E}">
        <p14:creationId xmlns:p14="http://schemas.microsoft.com/office/powerpoint/2010/main" val="68237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D1104-1328-484A-B012-9B06131C6D39}" type="slidenum">
              <a:t>22</a:t>
            </a:fld>
            <a:endParaRPr lang="en-US"/>
          </a:p>
        </p:txBody>
      </p:sp>
    </p:spTree>
    <p:extLst>
      <p:ext uri="{BB962C8B-B14F-4D97-AF65-F5344CB8AC3E}">
        <p14:creationId xmlns:p14="http://schemas.microsoft.com/office/powerpoint/2010/main" val="1786488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9D1104-1328-484A-B012-9B06131C6D39}" type="slidenum">
              <a:t>23</a:t>
            </a:fld>
            <a:endParaRPr lang="en-US"/>
          </a:p>
        </p:txBody>
      </p:sp>
    </p:spTree>
    <p:extLst>
      <p:ext uri="{BB962C8B-B14F-4D97-AF65-F5344CB8AC3E}">
        <p14:creationId xmlns:p14="http://schemas.microsoft.com/office/powerpoint/2010/main" val="1169859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6.png"/><Relationship Id="rId5" Type="http://schemas.openxmlformats.org/officeDocument/2006/relationships/image" Target="../media/image3.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5.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4.png"/><Relationship Id="rId9" Type="http://schemas.openxmlformats.org/officeDocument/2006/relationships/image" Target="../media/image11.sv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9.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4.png"/><Relationship Id="rId9" Type="http://schemas.openxmlformats.org/officeDocument/2006/relationships/image" Target="../media/image11.svg"/></Relationships>
</file>

<file path=ppt/slides/_rels/slide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1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9.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4.png"/><Relationship Id="rId9" Type="http://schemas.openxmlformats.org/officeDocument/2006/relationships/image" Target="../media/image11.sv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9.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4.png"/><Relationship Id="rId9" Type="http://schemas.openxmlformats.org/officeDocument/2006/relationships/image" Target="../media/image11.svg"/></Relationships>
</file>

<file path=ppt/slides/_rels/slide1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7.sv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9.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4.png"/><Relationship Id="rId9" Type="http://schemas.openxmlformats.org/officeDocument/2006/relationships/image" Target="../media/image11.sv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9.sv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4.png"/><Relationship Id="rId9" Type="http://schemas.openxmlformats.org/officeDocument/2006/relationships/image" Target="../media/image11.svg"/></Relationships>
</file>

<file path=ppt/slides/_rels/slide2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2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2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7.svg"/><Relationship Id="rId9" Type="http://schemas.openxmlformats.org/officeDocument/2006/relationships/image" Target="../media/image8.png"/></Relationships>
</file>

<file path=ppt/slides/_rels/slide27.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12"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2.png"/><Relationship Id="rId5" Type="http://schemas.openxmlformats.org/officeDocument/2006/relationships/image" Target="../media/image5.png"/><Relationship Id="rId10" Type="http://schemas.openxmlformats.org/officeDocument/2006/relationships/image" Target="../media/image11.png"/><Relationship Id="rId4" Type="http://schemas.openxmlformats.org/officeDocument/2006/relationships/image" Target="../media/image7.svg"/><Relationship Id="rId9" Type="http://schemas.openxmlformats.org/officeDocument/2006/relationships/image" Target="../media/image10.png"/></Relationships>
</file>

<file path=ppt/slides/_rels/slide28.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2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3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3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7.svg"/><Relationship Id="rId9" Type="http://schemas.openxmlformats.org/officeDocument/2006/relationships/image" Target="../media/image8.png"/></Relationships>
</file>

<file path=ppt/slides/_rels/slide3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3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3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36.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9.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4.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7.svg"/><Relationship Id="rId4" Type="http://schemas.openxmlformats.org/officeDocument/2006/relationships/image" Target="../media/image4.png"/><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9.svg"/><Relationship Id="rId5" Type="http://schemas.openxmlformats.org/officeDocument/2006/relationships/image" Target="../media/image5.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2104014">
            <a:off x="382374" y="1262302"/>
            <a:ext cx="4862142" cy="4296366"/>
          </a:xfrm>
          <a:custGeom>
            <a:avLst/>
            <a:gdLst/>
            <a:ahLst/>
            <a:cxnLst/>
            <a:rect l="l" t="t" r="r" b="b"/>
            <a:pathLst>
              <a:path w="4862142" h="4296366">
                <a:moveTo>
                  <a:pt x="0" y="0"/>
                </a:moveTo>
                <a:lnTo>
                  <a:pt x="4862142" y="0"/>
                </a:lnTo>
                <a:lnTo>
                  <a:pt x="4862142" y="4296365"/>
                </a:lnTo>
                <a:lnTo>
                  <a:pt x="0" y="4296365"/>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grpSp>
        <p:nvGrpSpPr>
          <p:cNvPr id="4" name="Group 4"/>
          <p:cNvGrpSpPr/>
          <p:nvPr/>
        </p:nvGrpSpPr>
        <p:grpSpPr>
          <a:xfrm>
            <a:off x="1118381" y="1954292"/>
            <a:ext cx="16051235" cy="7014131"/>
            <a:chOff x="0" y="0"/>
            <a:chExt cx="20178276" cy="11520339"/>
          </a:xfrm>
        </p:grpSpPr>
        <p:grpSp>
          <p:nvGrpSpPr>
            <p:cNvPr id="5" name="Group 5"/>
            <p:cNvGrpSpPr/>
            <p:nvPr/>
          </p:nvGrpSpPr>
          <p:grpSpPr>
            <a:xfrm rot="-208414">
              <a:off x="289942" y="577390"/>
              <a:ext cx="19367540" cy="10158168"/>
              <a:chOff x="0" y="0"/>
              <a:chExt cx="3077638" cy="1614204"/>
            </a:xfrm>
          </p:grpSpPr>
          <p:sp>
            <p:nvSpPr>
              <p:cNvPr id="6" name="Freeform 6"/>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cap="sq">
                <a:solidFill>
                  <a:srgbClr val="3D4984"/>
                </a:solidFill>
                <a:prstDash val="solid"/>
                <a:miter/>
              </a:ln>
            </p:spPr>
            <p:txBody>
              <a:bodyPr/>
              <a:lstStyle/>
              <a:p>
                <a:endParaRPr lang="en-US"/>
              </a:p>
            </p:txBody>
          </p:sp>
          <p:sp>
            <p:nvSpPr>
              <p:cNvPr id="7" name="TextBox 7"/>
              <p:cNvSpPr txBox="1"/>
              <p:nvPr/>
            </p:nvSpPr>
            <p:spPr>
              <a:xfrm>
                <a:off x="0" y="-28575"/>
                <a:ext cx="3077638" cy="1642779"/>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191834">
              <a:off x="542531" y="829980"/>
              <a:ext cx="19367540" cy="10158168"/>
              <a:chOff x="0" y="0"/>
              <a:chExt cx="3077638" cy="1614204"/>
            </a:xfrm>
          </p:grpSpPr>
          <p:sp>
            <p:nvSpPr>
              <p:cNvPr id="9" name="Freeform 9"/>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cap="sq">
                <a:solidFill>
                  <a:srgbClr val="3D4984"/>
                </a:solidFill>
                <a:prstDash val="solid"/>
                <a:miter/>
              </a:ln>
            </p:spPr>
            <p:txBody>
              <a:bodyPr/>
              <a:lstStyle/>
              <a:p>
                <a:endParaRPr lang="en-US"/>
              </a:p>
            </p:txBody>
          </p:sp>
          <p:sp>
            <p:nvSpPr>
              <p:cNvPr id="10" name="TextBox 10"/>
              <p:cNvSpPr txBox="1"/>
              <p:nvPr/>
            </p:nvSpPr>
            <p:spPr>
              <a:xfrm>
                <a:off x="0" y="-28575"/>
                <a:ext cx="3077638" cy="1642779"/>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rot="-66823">
              <a:off x="542531" y="829980"/>
              <a:ext cx="19367540" cy="10158168"/>
              <a:chOff x="0" y="0"/>
              <a:chExt cx="3077638" cy="1614204"/>
            </a:xfrm>
          </p:grpSpPr>
          <p:sp>
            <p:nvSpPr>
              <p:cNvPr id="12" name="Freeform 12"/>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cap="sq">
                <a:solidFill>
                  <a:srgbClr val="3D4984"/>
                </a:solidFill>
                <a:prstDash val="solid"/>
                <a:miter/>
              </a:ln>
            </p:spPr>
            <p:txBody>
              <a:bodyPr/>
              <a:lstStyle/>
              <a:p>
                <a:endParaRPr lang="en-US"/>
              </a:p>
            </p:txBody>
          </p:sp>
          <p:sp>
            <p:nvSpPr>
              <p:cNvPr id="13" name="TextBox 13"/>
              <p:cNvSpPr txBox="1"/>
              <p:nvPr/>
            </p:nvSpPr>
            <p:spPr>
              <a:xfrm>
                <a:off x="0" y="-28575"/>
                <a:ext cx="3077638" cy="1642779"/>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542531" y="829980"/>
              <a:ext cx="19367540" cy="10158168"/>
              <a:chOff x="0" y="0"/>
              <a:chExt cx="3077638" cy="1614204"/>
            </a:xfrm>
          </p:grpSpPr>
          <p:sp>
            <p:nvSpPr>
              <p:cNvPr id="15" name="Freeform 15"/>
              <p:cNvSpPr/>
              <p:nvPr/>
            </p:nvSpPr>
            <p:spPr>
              <a:xfrm>
                <a:off x="0" y="0"/>
                <a:ext cx="3077638" cy="1614204"/>
              </a:xfrm>
              <a:custGeom>
                <a:avLst/>
                <a:gdLst/>
                <a:ahLst/>
                <a:cxnLst/>
                <a:rect l="l" t="t" r="r" b="b"/>
                <a:pathLst>
                  <a:path w="3077638" h="1614204">
                    <a:moveTo>
                      <a:pt x="0" y="0"/>
                    </a:moveTo>
                    <a:lnTo>
                      <a:pt x="3077638" y="0"/>
                    </a:lnTo>
                    <a:lnTo>
                      <a:pt x="3077638" y="1614204"/>
                    </a:lnTo>
                    <a:lnTo>
                      <a:pt x="0" y="1614204"/>
                    </a:lnTo>
                    <a:close/>
                  </a:path>
                </a:pathLst>
              </a:custGeom>
              <a:solidFill>
                <a:srgbClr val="FFFFFF"/>
              </a:solidFill>
              <a:ln w="38100" cap="sq">
                <a:solidFill>
                  <a:srgbClr val="3D4984"/>
                </a:solidFill>
                <a:prstDash val="solid"/>
                <a:miter/>
              </a:ln>
            </p:spPr>
            <p:txBody>
              <a:bodyPr/>
              <a:lstStyle/>
              <a:p>
                <a:endParaRPr lang="en-US"/>
              </a:p>
            </p:txBody>
          </p:sp>
          <p:sp>
            <p:nvSpPr>
              <p:cNvPr id="16" name="TextBox 16"/>
              <p:cNvSpPr txBox="1"/>
              <p:nvPr/>
            </p:nvSpPr>
            <p:spPr>
              <a:xfrm>
                <a:off x="0" y="-28575"/>
                <a:ext cx="3077638" cy="1642779"/>
              </a:xfrm>
              <a:prstGeom prst="rect">
                <a:avLst/>
              </a:prstGeom>
            </p:spPr>
            <p:txBody>
              <a:bodyPr lIns="50800" tIns="50800" rIns="50800" bIns="50800" rtlCol="0" anchor="ctr"/>
              <a:lstStyle/>
              <a:p>
                <a:pPr algn="ctr">
                  <a:lnSpc>
                    <a:spcPts val="2659"/>
                  </a:lnSpc>
                </a:pPr>
                <a:endParaRPr/>
              </a:p>
            </p:txBody>
          </p:sp>
        </p:grpSp>
      </p:grpSp>
      <p:sp>
        <p:nvSpPr>
          <p:cNvPr id="17" name="Freeform 17"/>
          <p:cNvSpPr/>
          <p:nvPr/>
        </p:nvSpPr>
        <p:spPr>
          <a:xfrm rot="9259338" flipH="1">
            <a:off x="15167802" y="7491924"/>
            <a:ext cx="2275513" cy="3001276"/>
          </a:xfrm>
          <a:custGeom>
            <a:avLst/>
            <a:gdLst/>
            <a:ahLst/>
            <a:cxnLst/>
            <a:rect l="l" t="t" r="r" b="b"/>
            <a:pathLst>
              <a:path w="2275513" h="3001276">
                <a:moveTo>
                  <a:pt x="2275513" y="0"/>
                </a:moveTo>
                <a:lnTo>
                  <a:pt x="0" y="0"/>
                </a:lnTo>
                <a:lnTo>
                  <a:pt x="0" y="3001276"/>
                </a:lnTo>
                <a:lnTo>
                  <a:pt x="2275513" y="3001276"/>
                </a:lnTo>
                <a:lnTo>
                  <a:pt x="2275513"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grpSp>
        <p:nvGrpSpPr>
          <p:cNvPr id="18" name="Group 18"/>
          <p:cNvGrpSpPr/>
          <p:nvPr/>
        </p:nvGrpSpPr>
        <p:grpSpPr>
          <a:xfrm>
            <a:off x="16072602" y="-301732"/>
            <a:ext cx="2630489" cy="2517034"/>
            <a:chOff x="0" y="0"/>
            <a:chExt cx="3507318" cy="3356046"/>
          </a:xfrm>
        </p:grpSpPr>
        <p:sp>
          <p:nvSpPr>
            <p:cNvPr id="19" name="Freeform 19"/>
            <p:cNvSpPr/>
            <p:nvPr/>
          </p:nvSpPr>
          <p:spPr>
            <a:xfrm rot="5002884">
              <a:off x="110311" y="46225"/>
              <a:ext cx="1407344" cy="1475590"/>
            </a:xfrm>
            <a:custGeom>
              <a:avLst/>
              <a:gdLst/>
              <a:ahLst/>
              <a:cxnLst/>
              <a:rect l="l" t="t" r="r" b="b"/>
              <a:pathLst>
                <a:path w="1407344" h="1475590">
                  <a:moveTo>
                    <a:pt x="0" y="0"/>
                  </a:moveTo>
                  <a:lnTo>
                    <a:pt x="1407344" y="0"/>
                  </a:lnTo>
                  <a:lnTo>
                    <a:pt x="1407344" y="1475590"/>
                  </a:lnTo>
                  <a:lnTo>
                    <a:pt x="0" y="1475590"/>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20" name="Freeform 20"/>
            <p:cNvSpPr/>
            <p:nvPr/>
          </p:nvSpPr>
          <p:spPr>
            <a:xfrm rot="10739848">
              <a:off x="2087174" y="830245"/>
              <a:ext cx="1407344" cy="1475590"/>
            </a:xfrm>
            <a:custGeom>
              <a:avLst/>
              <a:gdLst/>
              <a:ahLst/>
              <a:cxnLst/>
              <a:rect l="l" t="t" r="r" b="b"/>
              <a:pathLst>
                <a:path w="1407344" h="1475590">
                  <a:moveTo>
                    <a:pt x="0" y="0"/>
                  </a:moveTo>
                  <a:lnTo>
                    <a:pt x="1407343" y="0"/>
                  </a:lnTo>
                  <a:lnTo>
                    <a:pt x="1407343" y="1475590"/>
                  </a:lnTo>
                  <a:lnTo>
                    <a:pt x="0" y="1475590"/>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txBody>
            <a:bodyPr/>
            <a:lstStyle/>
            <a:p>
              <a:endParaRPr lang="en-US"/>
            </a:p>
          </p:txBody>
        </p:sp>
        <p:sp>
          <p:nvSpPr>
            <p:cNvPr id="21" name="Freeform 21"/>
            <p:cNvSpPr/>
            <p:nvPr/>
          </p:nvSpPr>
          <p:spPr>
            <a:xfrm rot="1377244">
              <a:off x="924294" y="1664449"/>
              <a:ext cx="1407344" cy="1475590"/>
            </a:xfrm>
            <a:custGeom>
              <a:avLst/>
              <a:gdLst/>
              <a:ahLst/>
              <a:cxnLst/>
              <a:rect l="l" t="t" r="r" b="b"/>
              <a:pathLst>
                <a:path w="1407344" h="1475590">
                  <a:moveTo>
                    <a:pt x="0" y="0"/>
                  </a:moveTo>
                  <a:lnTo>
                    <a:pt x="1407343" y="0"/>
                  </a:lnTo>
                  <a:lnTo>
                    <a:pt x="1407343" y="1475590"/>
                  </a:lnTo>
                  <a:lnTo>
                    <a:pt x="0" y="147559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txBody>
            <a:bodyPr/>
            <a:lstStyle/>
            <a:p>
              <a:endParaRPr lang="en-US"/>
            </a:p>
          </p:txBody>
        </p:sp>
      </p:grpSp>
      <p:sp>
        <p:nvSpPr>
          <p:cNvPr id="22" name="Freeform 22"/>
          <p:cNvSpPr/>
          <p:nvPr/>
        </p:nvSpPr>
        <p:spPr>
          <a:xfrm rot="-5130068">
            <a:off x="-1024570" y="8008711"/>
            <a:ext cx="2701556" cy="2749675"/>
          </a:xfrm>
          <a:custGeom>
            <a:avLst/>
            <a:gdLst/>
            <a:ahLst/>
            <a:cxnLst/>
            <a:rect l="l" t="t" r="r" b="b"/>
            <a:pathLst>
              <a:path w="2701556" h="2749675">
                <a:moveTo>
                  <a:pt x="0" y="0"/>
                </a:moveTo>
                <a:lnTo>
                  <a:pt x="2701555" y="0"/>
                </a:lnTo>
                <a:lnTo>
                  <a:pt x="2701555" y="2749675"/>
                </a:lnTo>
                <a:lnTo>
                  <a:pt x="0" y="2749675"/>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txBody>
          <a:bodyPr/>
          <a:lstStyle/>
          <a:p>
            <a:endParaRPr lang="en-US"/>
          </a:p>
        </p:txBody>
      </p:sp>
      <p:sp>
        <p:nvSpPr>
          <p:cNvPr id="23" name="TextBox 23"/>
          <p:cNvSpPr txBox="1"/>
          <p:nvPr/>
        </p:nvSpPr>
        <p:spPr>
          <a:xfrm>
            <a:off x="1930974" y="2984303"/>
            <a:ext cx="14644507" cy="2821285"/>
          </a:xfrm>
          <a:prstGeom prst="rect">
            <a:avLst/>
          </a:prstGeom>
        </p:spPr>
        <p:txBody>
          <a:bodyPr lIns="0" tIns="0" rIns="0" bIns="0" rtlCol="0" anchor="t">
            <a:spAutoFit/>
          </a:bodyPr>
          <a:lstStyle/>
          <a:p>
            <a:pPr algn="ctr">
              <a:lnSpc>
                <a:spcPts val="9409"/>
              </a:lnSpc>
            </a:pPr>
            <a:r>
              <a:rPr lang="en-US" sz="6721" b="1" dirty="0">
                <a:solidFill>
                  <a:srgbClr val="C00000"/>
                </a:solidFill>
                <a:latin typeface="Arial" panose="020B0604020202020204" pitchFamily="34" charset="0"/>
                <a:cs typeface="Arial" panose="020B0604020202020204" pitchFamily="34" charset="0"/>
              </a:rPr>
              <a:t>TẬP HUẤN GIÁO VIÊN</a:t>
            </a:r>
          </a:p>
          <a:p>
            <a:pPr algn="ctr">
              <a:lnSpc>
                <a:spcPts val="6329"/>
              </a:lnSpc>
            </a:pPr>
            <a:r>
              <a:rPr lang="en-US" sz="4400" b="1" dirty="0">
                <a:solidFill>
                  <a:srgbClr val="C00000"/>
                </a:solidFill>
                <a:latin typeface="Arial" panose="020B0604020202020204" pitchFamily="34" charset="0"/>
                <a:cs typeface="Arial" panose="020B0604020202020204" pitchFamily="34" charset="0"/>
              </a:rPr>
              <a:t>THỰC HIỆN TÍCH HỢP NỘI DUNG QUYỀN CON NGƯỜI TRONG HOẠT ĐỘNG TRẢI NGHIỆM CẤP TIỂU HỌC</a:t>
            </a:r>
          </a:p>
        </p:txBody>
      </p:sp>
      <p:sp>
        <p:nvSpPr>
          <p:cNvPr id="26" name="TextBox 26"/>
          <p:cNvSpPr txBox="1"/>
          <p:nvPr/>
        </p:nvSpPr>
        <p:spPr>
          <a:xfrm>
            <a:off x="4531976" y="255507"/>
            <a:ext cx="9042738" cy="580390"/>
          </a:xfrm>
          <a:prstGeom prst="rect">
            <a:avLst/>
          </a:prstGeom>
        </p:spPr>
        <p:txBody>
          <a:bodyPr lIns="0" tIns="0" rIns="0" bIns="0" rtlCol="0" anchor="t">
            <a:spAutoFit/>
          </a:bodyPr>
          <a:lstStyle/>
          <a:p>
            <a:pPr algn="ctr">
              <a:lnSpc>
                <a:spcPts val="4759"/>
              </a:lnSpc>
            </a:pPr>
            <a:r>
              <a:rPr lang="en-US" sz="3399" b="1" dirty="0">
                <a:solidFill>
                  <a:schemeClr val="tx2">
                    <a:lumMod val="50000"/>
                  </a:schemeClr>
                </a:solidFill>
                <a:latin typeface="+mj-lt"/>
              </a:rPr>
              <a:t>BỘ GIÁO DỤC VÀ ĐÀO TẠO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627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2</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49494387"/>
              </p:ext>
            </p:extLst>
          </p:nvPr>
        </p:nvGraphicFramePr>
        <p:xfrm>
          <a:off x="457199" y="3599916"/>
          <a:ext cx="17373601" cy="6115584"/>
        </p:xfrm>
        <a:graphic>
          <a:graphicData uri="http://schemas.openxmlformats.org/drawingml/2006/table">
            <a:tbl>
              <a:tblPr firstRow="1" firstCol="1" lastRow="1" lastCol="1" bandRow="1" bandCol="1">
                <a:tableStyleId>{5C22544A-7EE6-4342-B048-85BDC9FD1C3A}</a:tableStyleId>
              </a:tblPr>
              <a:tblGrid>
                <a:gridCol w="3529102">
                  <a:extLst>
                    <a:ext uri="{9D8B030D-6E8A-4147-A177-3AD203B41FA5}">
                      <a16:colId xmlns:a16="http://schemas.microsoft.com/office/drawing/2014/main" val="20000"/>
                    </a:ext>
                  </a:extLst>
                </a:gridCol>
                <a:gridCol w="7328201">
                  <a:extLst>
                    <a:ext uri="{9D8B030D-6E8A-4147-A177-3AD203B41FA5}">
                      <a16:colId xmlns:a16="http://schemas.microsoft.com/office/drawing/2014/main" val="20001"/>
                    </a:ext>
                  </a:extLst>
                </a:gridCol>
                <a:gridCol w="4616747">
                  <a:extLst>
                    <a:ext uri="{9D8B030D-6E8A-4147-A177-3AD203B41FA5}">
                      <a16:colId xmlns:a16="http://schemas.microsoft.com/office/drawing/2014/main" val="20002"/>
                    </a:ext>
                  </a:extLst>
                </a:gridCol>
                <a:gridCol w="1899551">
                  <a:extLst>
                    <a:ext uri="{9D8B030D-6E8A-4147-A177-3AD203B41FA5}">
                      <a16:colId xmlns:a16="http://schemas.microsoft.com/office/drawing/2014/main" val="20003"/>
                    </a:ext>
                  </a:extLst>
                </a:gridCol>
              </a:tblGrid>
              <a:tr h="1919253">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980791">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NGHIỆP</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3215540">
                <a:tc>
                  <a:txBody>
                    <a:bodyPr/>
                    <a:lstStyle/>
                    <a:p>
                      <a:pPr>
                        <a:lnSpc>
                          <a:spcPct val="110000"/>
                        </a:lnSpc>
                        <a:spcAft>
                          <a:spcPts val="0"/>
                        </a:spcAft>
                        <a:tabLst>
                          <a:tab pos="199390" algn="l"/>
                        </a:tabLst>
                      </a:pPr>
                      <a:r>
                        <a:rPr lang="en-US" sz="2200" b="1">
                          <a:solidFill>
                            <a:srgbClr val="C00000"/>
                          </a:solidFill>
                          <a:effectLst/>
                          <a:latin typeface="Arial" charset="0"/>
                          <a:ea typeface="Arial" charset="0"/>
                          <a:cs typeface="Arial" charset="0"/>
                        </a:rPr>
                        <a:t>Hoạt động tìm hiểu về nghề nghiệp</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Tìm</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hiểu</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được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công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việc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của</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bố</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mẹ</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hoặc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người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thân</a:t>
                      </a:r>
                      <a:r>
                        <a:rPr lang="en-US" sz="2200" b="1" dirty="0">
                          <a:solidFill>
                            <a:schemeClr val="tx1"/>
                          </a:solidFill>
                          <a:effectLst/>
                          <a:latin typeface="Arial" charset="0"/>
                          <a:ea typeface="Arial" charset="0"/>
                          <a:cs typeface="Arial" charset="0"/>
                        </a:rPr>
                        <a:t>.</a:t>
                      </a:r>
                    </a:p>
                    <a:p>
                      <a:pPr>
                        <a:lnSpc>
                          <a:spcPct val="110000"/>
                        </a:lnSpc>
                        <a:spcAft>
                          <a:spcPts val="0"/>
                        </a:spcAft>
                        <a:tabLst>
                          <a:tab pos="199390" algn="l"/>
                        </a:tabLst>
                      </a:pP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Nêu</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được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một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số</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đức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tính</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của</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bố</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mẹ</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người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thân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có</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liên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quan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đến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nghề</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nghiệp</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của</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họ</a:t>
                      </a:r>
                      <a:r>
                        <a:rPr lang="en-US" sz="2200" b="1" dirty="0">
                          <a:solidFill>
                            <a:schemeClr val="tx1"/>
                          </a:solidFill>
                          <a:effectLst/>
                          <a:latin typeface="Arial" charset="0"/>
                          <a:ea typeface="Arial" charset="0"/>
                          <a:cs typeface="Arial" charset="0"/>
                        </a:rPr>
                        <a:t>.</a:t>
                      </a:r>
                    </a:p>
                    <a:p>
                      <a:pPr>
                        <a:lnSpc>
                          <a:spcPct val="110000"/>
                        </a:lnSpc>
                        <a:spcAft>
                          <a:spcPts val="0"/>
                        </a:spcAft>
                        <a:tabLst>
                          <a:tab pos="199390" algn="l"/>
                        </a:tabLst>
                      </a:pP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Biết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cách</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sử</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dụng</a:t>
                      </a:r>
                      <a:r>
                        <a:rPr lang="en-US" sz="2200" b="1" dirty="0">
                          <a:solidFill>
                            <a:schemeClr val="tx1"/>
                          </a:solidFill>
                          <a:effectLst/>
                          <a:latin typeface="Arial" charset="0"/>
                          <a:ea typeface="Arial" charset="0"/>
                          <a:cs typeface="Arial" charset="0"/>
                        </a:rPr>
                        <a:t> an </a:t>
                      </a:r>
                      <a:r>
                        <a:rPr lang="en-US" sz="2200" b="1" dirty="0" err="1">
                          <a:solidFill>
                            <a:schemeClr val="tx1"/>
                          </a:solidFill>
                          <a:effectLst/>
                          <a:latin typeface="Arial" charset="0"/>
                          <a:ea typeface="Arial" charset="0"/>
                          <a:cs typeface="Arial" charset="0"/>
                        </a:rPr>
                        <a:t>toàn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một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số</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dụng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cụ</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lao</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động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quen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thuộc</a:t>
                      </a:r>
                      <a:r>
                        <a:rPr lang="en-US" sz="2200" b="1" dirty="0">
                          <a:solidFill>
                            <a:schemeClr val="tx1"/>
                          </a:solidFill>
                          <a:effectLst/>
                          <a:latin typeface="Arial" charset="0"/>
                          <a:ea typeface="Arial" charset="0"/>
                          <a:cs typeface="Arial" charset="0"/>
                        </a:rPr>
                        <a: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Quyền được tiếp cận thông tin thích hợp. </a:t>
                      </a:r>
                    </a:p>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Quyền và nghĩa vụ học tập.</a:t>
                      </a:r>
                    </a:p>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Quyền được đảm bảo an toàn về sức khỏe và thân thể.</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dirty="0" err="1">
                          <a:solidFill>
                            <a:schemeClr val="tx1"/>
                          </a:solidFill>
                          <a:effectLst/>
                          <a:latin typeface="Arial" charset="0"/>
                          <a:ea typeface="Arial" charset="0"/>
                          <a:cs typeface="Arial" charset="0"/>
                        </a:rPr>
                        <a:t>Bộ</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phận</a:t>
                      </a:r>
                      <a:endParaRPr lang="en-US" sz="2200" b="1" dirty="0">
                        <a:solidFill>
                          <a:schemeClr val="tx1"/>
                        </a:solidFill>
                        <a:effectLst/>
                        <a:latin typeface="Arial" charset="0"/>
                        <a:ea typeface="Arial" charset="0"/>
                        <a:cs typeface="Arial" charset="0"/>
                      </a:endParaRPr>
                    </a:p>
                    <a:p>
                      <a:pPr>
                        <a:lnSpc>
                          <a:spcPct val="110000"/>
                        </a:lnSpc>
                        <a:spcAft>
                          <a:spcPts val="0"/>
                        </a:spcAft>
                        <a:tabLst>
                          <a:tab pos="199390" algn="l"/>
                        </a:tabLst>
                      </a:pPr>
                      <a:r>
                        <a:rPr lang="en-US" sz="2200" b="1" dirty="0">
                          <a:solidFill>
                            <a:schemeClr val="tx1"/>
                          </a:solidFill>
                          <a:effectLst/>
                          <a:latin typeface="Arial" charset="0"/>
                          <a:ea typeface="Arial" charset="0"/>
                          <a:cs typeface="Arial" charset="0"/>
                        </a:rPr>
                        <a:t> </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38911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627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3</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30905769"/>
              </p:ext>
            </p:extLst>
          </p:nvPr>
        </p:nvGraphicFramePr>
        <p:xfrm>
          <a:off x="846434" y="2810896"/>
          <a:ext cx="16831184" cy="6828403"/>
        </p:xfrm>
        <a:graphic>
          <a:graphicData uri="http://schemas.openxmlformats.org/drawingml/2006/table">
            <a:tbl>
              <a:tblPr firstRow="1" firstCol="1" lastRow="1" lastCol="1" bandRow="1" bandCol="1">
                <a:tableStyleId>{5C22544A-7EE6-4342-B048-85BDC9FD1C3A}</a:tableStyleId>
              </a:tblPr>
              <a:tblGrid>
                <a:gridCol w="3418921">
                  <a:extLst>
                    <a:ext uri="{9D8B030D-6E8A-4147-A177-3AD203B41FA5}">
                      <a16:colId xmlns:a16="http://schemas.microsoft.com/office/drawing/2014/main" val="20000"/>
                    </a:ext>
                  </a:extLst>
                </a:gridCol>
                <a:gridCol w="7099408">
                  <a:extLst>
                    <a:ext uri="{9D8B030D-6E8A-4147-A177-3AD203B41FA5}">
                      <a16:colId xmlns:a16="http://schemas.microsoft.com/office/drawing/2014/main" val="20001"/>
                    </a:ext>
                  </a:extLst>
                </a:gridCol>
                <a:gridCol w="4472610">
                  <a:extLst>
                    <a:ext uri="{9D8B030D-6E8A-4147-A177-3AD203B41FA5}">
                      <a16:colId xmlns:a16="http://schemas.microsoft.com/office/drawing/2014/main" val="20002"/>
                    </a:ext>
                  </a:extLst>
                </a:gridCol>
                <a:gridCol w="1840245">
                  <a:extLst>
                    <a:ext uri="{9D8B030D-6E8A-4147-A177-3AD203B41FA5}">
                      <a16:colId xmlns:a16="http://schemas.microsoft.com/office/drawing/2014/main" val="20003"/>
                    </a:ext>
                  </a:extLst>
                </a:gridCol>
              </a:tblGrid>
              <a:tr h="1447798">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84403">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VÀO BẢN THÂN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1777553">
                <a:tc>
                  <a:txBody>
                    <a:bodyPr/>
                    <a:lstStyle/>
                    <a:p>
                      <a:pPr marL="67945">
                        <a:lnSpc>
                          <a:spcPct val="110000"/>
                        </a:lnSpc>
                        <a:spcAft>
                          <a:spcPts val="0"/>
                        </a:spcAft>
                      </a:pPr>
                      <a:r>
                        <a:rPr lang="vi-VN" sz="2200" b="1">
                          <a:solidFill>
                            <a:srgbClr val="C00000"/>
                          </a:solidFill>
                          <a:effectLst/>
                          <a:latin typeface="Arial" charset="0"/>
                          <a:ea typeface="Arial" charset="0"/>
                          <a:cs typeface="Arial" charset="0"/>
                        </a:rPr>
                        <a:t>Hoạt động khám phá bản thân</a:t>
                      </a:r>
                      <a:endParaRPr lang="en-US" sz="2200" b="1">
                        <a:solidFill>
                          <a:srgbClr val="C00000"/>
                        </a:solidFill>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just">
                        <a:lnSpc>
                          <a:spcPct val="110000"/>
                        </a:lnSpc>
                        <a:spcAft>
                          <a:spcPts val="0"/>
                        </a:spcAft>
                        <a:tabLst>
                          <a:tab pos="199390" algn="l"/>
                        </a:tabLst>
                      </a:pPr>
                      <a:r>
                        <a:rPr lang="en-US" sz="2200" b="1">
                          <a:solidFill>
                            <a:schemeClr val="tx1"/>
                          </a:solidFill>
                          <a:effectLst/>
                          <a:latin typeface="Arial" charset="0"/>
                          <a:ea typeface="Arial" charset="0"/>
                          <a:cs typeface="Arial" charset="0"/>
                        </a:rPr>
                        <a:t>– Nhận ra được những nét riêng của bản thân.</a:t>
                      </a:r>
                    </a:p>
                    <a:p>
                      <a:pPr algn="just">
                        <a:lnSpc>
                          <a:spcPct val="110000"/>
                        </a:lnSpc>
                        <a:spcAft>
                          <a:spcPts val="0"/>
                        </a:spcAft>
                        <a:tabLst>
                          <a:tab pos="199390" algn="l"/>
                        </a:tabLst>
                      </a:pPr>
                      <a:r>
                        <a:rPr lang="en-US" sz="2200" b="1">
                          <a:solidFill>
                            <a:schemeClr val="tx1"/>
                          </a:solidFill>
                          <a:effectLst/>
                          <a:latin typeface="Arial" charset="0"/>
                          <a:ea typeface="Arial" charset="0"/>
                          <a:cs typeface="Arial" charset="0"/>
                        </a:rPr>
                        <a:t>– Giới thiệu được các sở thích của bản thân và sản phẩm được làm theo sở thích.</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just">
                        <a:lnSpc>
                          <a:spcPct val="110000"/>
                        </a:lnSpc>
                        <a:spcAft>
                          <a:spcPts val="0"/>
                        </a:spcAft>
                        <a:tabLst>
                          <a:tab pos="199390" algn="l"/>
                        </a:tabLst>
                      </a:pPr>
                      <a:r>
                        <a:rPr lang="en-US" sz="2200" b="1">
                          <a:solidFill>
                            <a:schemeClr val="tx1"/>
                          </a:solidFill>
                          <a:effectLst/>
                          <a:latin typeface="Arial" charset="0"/>
                          <a:ea typeface="Arial" charset="0"/>
                          <a:cs typeface="Arial" charset="0"/>
                        </a:rPr>
                        <a:t>– Quyền được bảo vệ chống lại sự can thiệp vào đời tư.</a:t>
                      </a:r>
                    </a:p>
                    <a:p>
                      <a:pPr algn="just">
                        <a:lnSpc>
                          <a:spcPct val="110000"/>
                        </a:lnSpc>
                        <a:spcAft>
                          <a:spcPts val="0"/>
                        </a:spcAft>
                        <a:tabLst>
                          <a:tab pos="199390" algn="l"/>
                        </a:tabLst>
                      </a:pPr>
                      <a:r>
                        <a:rPr lang="en-US" sz="2200" b="1">
                          <a:solidFill>
                            <a:schemeClr val="tx1"/>
                          </a:solidFill>
                          <a:effectLst/>
                          <a:latin typeface="Arial" charset="0"/>
                          <a:ea typeface="Arial" charset="0"/>
                          <a:cs typeface="Arial" charset="0"/>
                        </a:rPr>
                        <a:t>– Quyền tự do bày tỏ ý kiến (không trái pháp luật).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just">
                        <a:lnSpc>
                          <a:spcPct val="110000"/>
                        </a:lnSpc>
                        <a:spcAft>
                          <a:spcPts val="0"/>
                        </a:spcAft>
                        <a:tabLst>
                          <a:tab pos="199390" algn="l"/>
                        </a:tabLst>
                      </a:pPr>
                      <a:r>
                        <a:rPr lang="en-US" sz="2200" b="1">
                          <a:solidFill>
                            <a:schemeClr val="tx1"/>
                          </a:solidFill>
                          <a:effectLst/>
                          <a:latin typeface="Arial" charset="0"/>
                          <a:ea typeface="Arial" charset="0"/>
                          <a:cs typeface="Arial" charset="0"/>
                        </a:rPr>
                        <a:t>Bộ phận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2818649">
                <a:tc>
                  <a:txBody>
                    <a:bodyPr/>
                    <a:lstStyle/>
                    <a:p>
                      <a:pPr marL="67945">
                        <a:lnSpc>
                          <a:spcPct val="110000"/>
                        </a:lnSpc>
                        <a:spcAft>
                          <a:spcPts val="0"/>
                        </a:spcAft>
                      </a:pPr>
                      <a:r>
                        <a:rPr lang="vi-VN" sz="2200" b="1">
                          <a:solidFill>
                            <a:srgbClr val="C00000"/>
                          </a:solidFill>
                          <a:effectLst/>
                          <a:latin typeface="Arial" charset="0"/>
                          <a:ea typeface="Arial" charset="0"/>
                          <a:cs typeface="Arial" charset="0"/>
                        </a:rPr>
                        <a:t>Hoạt động rèn luyện bản thân</a:t>
                      </a:r>
                      <a:endParaRPr lang="en-US" sz="2200" b="1">
                        <a:solidFill>
                          <a:srgbClr val="C00000"/>
                        </a:solidFill>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just">
                        <a:lnSpc>
                          <a:spcPct val="110000"/>
                        </a:lnSpc>
                        <a:spcAft>
                          <a:spcPts val="0"/>
                        </a:spcAft>
                        <a:tabLst>
                          <a:tab pos="215900" algn="l"/>
                        </a:tabLst>
                      </a:pP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Nhận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thức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được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các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nguy</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cơ</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nếu</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không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thực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hiện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vệ</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sinh</a:t>
                      </a:r>
                      <a:r>
                        <a:rPr lang="en-US" sz="2200" b="1" dirty="0">
                          <a:solidFill>
                            <a:schemeClr val="tx1"/>
                          </a:solidFill>
                          <a:effectLst/>
                          <a:latin typeface="Arial" charset="0"/>
                          <a:ea typeface="Arial" charset="0"/>
                          <a:cs typeface="Arial" charset="0"/>
                        </a:rPr>
                        <a:t> an </a:t>
                      </a:r>
                      <a:r>
                        <a:rPr lang="en-US" sz="2200" b="1" dirty="0" err="1">
                          <a:solidFill>
                            <a:schemeClr val="tx1"/>
                          </a:solidFill>
                          <a:effectLst/>
                          <a:latin typeface="Arial" charset="0"/>
                          <a:ea typeface="Arial" charset="0"/>
                          <a:cs typeface="Arial" charset="0"/>
                        </a:rPr>
                        <a:t>toàn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thực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phẩm</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và</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thực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hiện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những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việc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làm</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đảm</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bảo</a:t>
                      </a:r>
                      <a:r>
                        <a:rPr lang="en-US" sz="2200" b="1" dirty="0">
                          <a:solidFill>
                            <a:schemeClr val="tx1"/>
                          </a:solidFill>
                          <a:effectLst/>
                          <a:latin typeface="Arial" charset="0"/>
                          <a:ea typeface="Arial" charset="0"/>
                          <a:cs typeface="Arial" charset="0"/>
                        </a:rPr>
                        <a:t> an </a:t>
                      </a:r>
                      <a:r>
                        <a:rPr lang="en-US" sz="2200" b="1" dirty="0" err="1">
                          <a:solidFill>
                            <a:schemeClr val="tx1"/>
                          </a:solidFill>
                          <a:effectLst/>
                          <a:latin typeface="Arial" charset="0"/>
                          <a:ea typeface="Arial" charset="0"/>
                          <a:cs typeface="Arial" charset="0"/>
                        </a:rPr>
                        <a:t>toàn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trong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ăn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uống</a:t>
                      </a:r>
                      <a:r>
                        <a:rPr lang="en-US" sz="2200" b="1" dirty="0">
                          <a:solidFill>
                            <a:schemeClr val="tx1"/>
                          </a:solidFill>
                          <a:effectLst/>
                          <a:latin typeface="Arial" charset="0"/>
                          <a:ea typeface="Arial" charset="0"/>
                          <a:cs typeface="Arial" charset="0"/>
                        </a:rPr>
                        <a:t>. </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just">
                        <a:lnSpc>
                          <a:spcPct val="110000"/>
                        </a:lnSpc>
                        <a:spcAft>
                          <a:spcPts val="0"/>
                        </a:spcAft>
                        <a:tabLst>
                          <a:tab pos="215900" algn="l"/>
                        </a:tabLst>
                      </a:pPr>
                      <a:r>
                        <a:rPr lang="en-US" sz="2200" b="1">
                          <a:solidFill>
                            <a:schemeClr val="tx1"/>
                          </a:solidFill>
                          <a:effectLst/>
                          <a:latin typeface="Arial" charset="0"/>
                          <a:ea typeface="Arial" charset="0"/>
                          <a:cs typeface="Arial" charset="0"/>
                        </a:rPr>
                        <a:t>– Quyền được đảm bảo an toàn về tính mạng, sức khỏe, thân thể</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gn="just">
                        <a:lnSpc>
                          <a:spcPct val="110000"/>
                        </a:lnSpc>
                        <a:spcAft>
                          <a:spcPts val="0"/>
                        </a:spcAft>
                        <a:tabLst>
                          <a:tab pos="215900" algn="l"/>
                        </a:tabLst>
                      </a:pPr>
                      <a:r>
                        <a:rPr lang="en-US" sz="2200" b="1" dirty="0" err="1">
                          <a:solidFill>
                            <a:schemeClr val="tx1"/>
                          </a:solidFill>
                          <a:effectLst/>
                          <a:latin typeface="Arial" charset="0"/>
                          <a:ea typeface="Arial" charset="0"/>
                          <a:cs typeface="Arial" charset="0"/>
                        </a:rPr>
                        <a:t>Bộ</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phận</a:t>
                      </a:r>
                      <a:endParaRPr lang="en-US" sz="2200" b="1" dirty="0">
                        <a:solidFill>
                          <a:schemeClr val="tx1"/>
                        </a:solidFill>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9091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82"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3</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92446525"/>
              </p:ext>
            </p:extLst>
          </p:nvPr>
        </p:nvGraphicFramePr>
        <p:xfrm>
          <a:off x="821850" y="2628900"/>
          <a:ext cx="17085150" cy="7086599"/>
        </p:xfrm>
        <a:graphic>
          <a:graphicData uri="http://schemas.openxmlformats.org/drawingml/2006/table">
            <a:tbl>
              <a:tblPr firstRow="1" firstCol="1" lastRow="1" lastCol="1" bandRow="1" bandCol="1">
                <a:tableStyleId>{5C22544A-7EE6-4342-B048-85BDC9FD1C3A}</a:tableStyleId>
              </a:tblPr>
              <a:tblGrid>
                <a:gridCol w="2510739">
                  <a:extLst>
                    <a:ext uri="{9D8B030D-6E8A-4147-A177-3AD203B41FA5}">
                      <a16:colId xmlns:a16="http://schemas.microsoft.com/office/drawing/2014/main" val="20000"/>
                    </a:ext>
                  </a:extLst>
                </a:gridCol>
                <a:gridCol w="8166301">
                  <a:extLst>
                    <a:ext uri="{9D8B030D-6E8A-4147-A177-3AD203B41FA5}">
                      <a16:colId xmlns:a16="http://schemas.microsoft.com/office/drawing/2014/main" val="20001"/>
                    </a:ext>
                  </a:extLst>
                </a:gridCol>
                <a:gridCol w="4540097">
                  <a:extLst>
                    <a:ext uri="{9D8B030D-6E8A-4147-A177-3AD203B41FA5}">
                      <a16:colId xmlns:a16="http://schemas.microsoft.com/office/drawing/2014/main" val="20002"/>
                    </a:ext>
                  </a:extLst>
                </a:gridCol>
                <a:gridCol w="1868013">
                  <a:extLst>
                    <a:ext uri="{9D8B030D-6E8A-4147-A177-3AD203B41FA5}">
                      <a16:colId xmlns:a16="http://schemas.microsoft.com/office/drawing/2014/main" val="20003"/>
                    </a:ext>
                  </a:extLst>
                </a:gridCol>
              </a:tblGrid>
              <a:tr h="1153301">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864977">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ĐẾN XÃ HỘI</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1960142">
                <a:tc>
                  <a:txBody>
                    <a:bodyPr/>
                    <a:lstStyle/>
                    <a:p>
                      <a:pPr marL="67945">
                        <a:lnSpc>
                          <a:spcPct val="110000"/>
                        </a:lnSpc>
                        <a:spcAft>
                          <a:spcPts val="0"/>
                        </a:spcAft>
                      </a:pPr>
                      <a:r>
                        <a:rPr lang="vi-VN" sz="2200" b="1">
                          <a:solidFill>
                            <a:srgbClr val="C00000"/>
                          </a:solidFill>
                          <a:effectLst/>
                          <a:latin typeface="+mn-lt"/>
                          <a:ea typeface="Times New Roman" charset="0"/>
                          <a:cs typeface="Times New Roman" charset="0"/>
                        </a:rPr>
                        <a:t>Hoạt động chăm sóc gia đình</a:t>
                      </a:r>
                      <a:endParaRPr lang="en-US" sz="2200" b="1">
                        <a:solidFill>
                          <a:srgbClr val="C00000"/>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12725" algn="l"/>
                        </a:tabLst>
                      </a:pPr>
                      <a:r>
                        <a:rPr lang="en-US" sz="2200" b="1">
                          <a:solidFill>
                            <a:schemeClr val="tx1"/>
                          </a:solidFill>
                          <a:effectLst/>
                          <a:latin typeface="Arial" charset="0"/>
                          <a:ea typeface="Arial" charset="0"/>
                          <a:cs typeface="Arial" charset="0"/>
                        </a:rPr>
                        <a:t>– Thể hiện được lòng biết ơn, sự quan tâm, chăm sóc đến bố mẹ, người thân bằng lời nói, thái độ và việc làm cụ thể.</a:t>
                      </a:r>
                    </a:p>
                    <a:p>
                      <a:pPr>
                        <a:lnSpc>
                          <a:spcPct val="110000"/>
                        </a:lnSpc>
                        <a:spcAft>
                          <a:spcPts val="0"/>
                        </a:spcAft>
                        <a:tabLst>
                          <a:tab pos="212725" algn="l"/>
                        </a:tabLst>
                      </a:pPr>
                      <a:r>
                        <a:rPr lang="en-US" sz="2200" b="1">
                          <a:solidFill>
                            <a:schemeClr val="tx1"/>
                          </a:solidFill>
                          <a:effectLst/>
                          <a:latin typeface="Arial" charset="0"/>
                          <a:ea typeface="Arial" charset="0"/>
                          <a:cs typeface="Arial" charset="0"/>
                        </a:rPr>
                        <a:t>– Biết tiết kiệm khi sử dụng điện, nước trong gia đình.</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12725" algn="l"/>
                        </a:tabLst>
                      </a:pPr>
                      <a:r>
                        <a:rPr lang="en-US" sz="2200" b="1">
                          <a:solidFill>
                            <a:schemeClr val="tx1"/>
                          </a:solidFill>
                          <a:effectLst/>
                          <a:latin typeface="Arial" charset="0"/>
                          <a:ea typeface="Arial" charset="0"/>
                          <a:cs typeface="Arial" charset="0"/>
                        </a:rPr>
                        <a:t>– Quyền tự do bày tỏ ý kiến (không trái pháp luật).</a:t>
                      </a:r>
                    </a:p>
                    <a:p>
                      <a:pPr>
                        <a:lnSpc>
                          <a:spcPct val="110000"/>
                        </a:lnSpc>
                        <a:spcAft>
                          <a:spcPts val="0"/>
                        </a:spcAft>
                        <a:tabLst>
                          <a:tab pos="212725" algn="l"/>
                        </a:tabLst>
                      </a:pPr>
                      <a:r>
                        <a:rPr lang="en-US" sz="2200" b="1">
                          <a:solidFill>
                            <a:schemeClr val="tx1"/>
                          </a:solidFill>
                          <a:effectLst/>
                          <a:latin typeface="Arial" charset="0"/>
                          <a:ea typeface="Arial" charset="0"/>
                          <a:cs typeface="Arial" charset="0"/>
                        </a:rPr>
                        <a:t>– Quyền và nghĩa vụ bảo vệ môi trường, tài nguyên thiên nhiên.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12725" algn="l"/>
                        </a:tabLst>
                      </a:pPr>
                      <a:r>
                        <a:rPr lang="en-US" sz="2200" b="1">
                          <a:solidFill>
                            <a:schemeClr val="tx1"/>
                          </a:solidFill>
                          <a:effectLst/>
                          <a:latin typeface="Arial" charset="0"/>
                          <a:ea typeface="Arial" charset="0"/>
                          <a:cs typeface="Arial" charset="0"/>
                        </a:rPr>
                        <a:t>Bộ phận</a:t>
                      </a:r>
                    </a:p>
                    <a:p>
                      <a:pPr>
                        <a:lnSpc>
                          <a:spcPct val="110000"/>
                        </a:lnSpc>
                        <a:spcAft>
                          <a:spcPts val="0"/>
                        </a:spcAft>
                        <a:tabLst>
                          <a:tab pos="212725" algn="l"/>
                        </a:tabLst>
                      </a:pPr>
                      <a:r>
                        <a:rPr lang="en-US" sz="2200" b="1">
                          <a:solidFill>
                            <a:schemeClr val="tx1"/>
                          </a:solidFill>
                          <a:effectLst/>
                          <a:latin typeface="Arial" charset="0"/>
                          <a:ea typeface="Arial" charset="0"/>
                          <a:cs typeface="Arial" charset="0"/>
                        </a:rPr>
                        <a:t> </a:t>
                      </a:r>
                    </a:p>
                    <a:p>
                      <a:pPr>
                        <a:lnSpc>
                          <a:spcPct val="110000"/>
                        </a:lnSpc>
                        <a:spcAft>
                          <a:spcPts val="0"/>
                        </a:spcAft>
                        <a:tabLst>
                          <a:tab pos="212725" algn="l"/>
                        </a:tabLst>
                      </a:pPr>
                      <a:r>
                        <a:rPr lang="en-US" sz="2200" b="1">
                          <a:solidFill>
                            <a:schemeClr val="tx1"/>
                          </a:solidFill>
                          <a:effectLst/>
                          <a:latin typeface="Arial" charset="0"/>
                          <a:ea typeface="Arial" charset="0"/>
                          <a:cs typeface="Arial" charset="0"/>
                        </a:rPr>
                        <a:t> </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3108179">
                <a:tc>
                  <a:txBody>
                    <a:bodyPr/>
                    <a:lstStyle/>
                    <a:p>
                      <a:pPr marL="67945">
                        <a:lnSpc>
                          <a:spcPct val="110000"/>
                        </a:lnSpc>
                        <a:spcAft>
                          <a:spcPts val="0"/>
                        </a:spcAft>
                      </a:pPr>
                      <a:r>
                        <a:rPr lang="vi-VN" sz="2200" b="1">
                          <a:solidFill>
                            <a:srgbClr val="C00000"/>
                          </a:solidFill>
                          <a:effectLst/>
                          <a:latin typeface="+mn-lt"/>
                          <a:ea typeface="Times New Roman" charset="0"/>
                          <a:cs typeface="Times New Roman" charset="0"/>
                        </a:rPr>
                        <a:t>Hoạt động xây dựng nhà trường</a:t>
                      </a:r>
                      <a:endParaRPr lang="en-US" sz="2200" b="1">
                        <a:solidFill>
                          <a:srgbClr val="C00000"/>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02565" algn="l"/>
                        </a:tabLst>
                      </a:pP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Kể</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lại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được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điều</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ấn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tượng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nhất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về</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thầy</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giáo</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cô</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giáo</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và</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thể</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hiện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tình</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cảm</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với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thầy</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cô</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bằng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sản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phẩm</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tự</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làm</a:t>
                      </a:r>
                      <a:r>
                        <a:rPr lang="en-US" sz="2200" b="1" dirty="0">
                          <a:solidFill>
                            <a:schemeClr val="tx1"/>
                          </a:solidFill>
                          <a:effectLst/>
                          <a:latin typeface="Arial" charset="0"/>
                          <a:ea typeface="Arial" charset="0"/>
                          <a:cs typeface="Arial" charset="0"/>
                        </a:rPr>
                        <a:t>.</a:t>
                      </a:r>
                    </a:p>
                    <a:p>
                      <a:pPr>
                        <a:lnSpc>
                          <a:spcPct val="110000"/>
                        </a:lnSpc>
                        <a:spcAft>
                          <a:spcPts val="0"/>
                        </a:spcAft>
                        <a:tabLst>
                          <a:tab pos="199390" algn="l"/>
                        </a:tabLst>
                      </a:pP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Tham</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gia</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các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hoạt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động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giáo</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dục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hoạt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động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lao</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động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của</a:t>
                      </a:r>
                      <a:r>
                        <a:rPr lang="en-US" sz="2200" b="1" dirty="0">
                          <a:solidFill>
                            <a:schemeClr val="tx1"/>
                          </a:solidFill>
                          <a:effectLst/>
                          <a:latin typeface="Arial" charset="0"/>
                          <a:ea typeface="Arial" charset="0"/>
                          <a:cs typeface="Arial" charset="0"/>
                        </a:rPr>
                        <a:t> Sao </a:t>
                      </a:r>
                      <a:r>
                        <a:rPr lang="en-US" sz="2200" b="1" dirty="0" err="1">
                          <a:solidFill>
                            <a:schemeClr val="tx1"/>
                          </a:solidFill>
                          <a:effectLst/>
                          <a:latin typeface="Arial" charset="0"/>
                          <a:ea typeface="Arial" charset="0"/>
                          <a:cs typeface="Arial" charset="0"/>
                        </a:rPr>
                        <a:t>Nhi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đồng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Đội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Thiếu</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niên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Tiền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phong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Hồ</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Chí</a:t>
                      </a:r>
                      <a:r>
                        <a:rPr lang="en-US" sz="2200" b="1" dirty="0">
                          <a:solidFill>
                            <a:schemeClr val="tx1"/>
                          </a:solidFill>
                          <a:effectLst/>
                          <a:latin typeface="Arial" charset="0"/>
                          <a:ea typeface="Arial" charset="0"/>
                          <a:cs typeface="Arial" charset="0"/>
                        </a:rPr>
                        <a:t> Minh </a:t>
                      </a:r>
                      <a:r>
                        <a:rPr lang="en-US" sz="2200" b="1" dirty="0" err="1">
                          <a:solidFill>
                            <a:schemeClr val="tx1"/>
                          </a:solidFill>
                          <a:effectLst/>
                          <a:latin typeface="Arial" charset="0"/>
                          <a:ea typeface="Arial" charset="0"/>
                          <a:cs typeface="Arial" charset="0"/>
                        </a:rPr>
                        <a:t>và</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của</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nhà</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trường</a:t>
                      </a:r>
                      <a:r>
                        <a:rPr lang="en-US" sz="2200" b="1" dirty="0">
                          <a:solidFill>
                            <a:schemeClr val="tx1"/>
                          </a:solidFill>
                          <a:effectLst/>
                          <a:latin typeface="Arial" charset="0"/>
                          <a:ea typeface="Arial" charset="0"/>
                          <a:cs typeface="Arial" charset="0"/>
                        </a:rPr>
                        <a: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02565" algn="l"/>
                        </a:tabLst>
                      </a:pPr>
                      <a:r>
                        <a:rPr lang="en-US" sz="2200" b="1">
                          <a:solidFill>
                            <a:schemeClr val="tx1"/>
                          </a:solidFill>
                          <a:effectLst/>
                          <a:latin typeface="Arial" charset="0"/>
                          <a:ea typeface="Arial" charset="0"/>
                          <a:cs typeface="Arial" charset="0"/>
                        </a:rPr>
                        <a:t>– Quyền tự do bày tỏ ý kiến (không trái pháp luật).</a:t>
                      </a:r>
                    </a:p>
                    <a:p>
                      <a:pPr marL="67945" algn="just">
                        <a:lnSpc>
                          <a:spcPct val="110000"/>
                        </a:lnSpc>
                        <a:spcAft>
                          <a:spcPts val="0"/>
                        </a:spcAft>
                      </a:pPr>
                      <a:r>
                        <a:rPr lang="vi-VN" sz="2200" b="1">
                          <a:solidFill>
                            <a:schemeClr val="tx1"/>
                          </a:solidFill>
                          <a:effectLst/>
                          <a:latin typeface="Arial" charset="0"/>
                          <a:ea typeface="Arial" charset="0"/>
                          <a:cs typeface="Arial" charset="0"/>
                        </a:rPr>
                        <a:t>– </a:t>
                      </a:r>
                      <a:r>
                        <a:rPr lang="en-US" sz="2200" b="1">
                          <a:solidFill>
                            <a:schemeClr val="tx1"/>
                          </a:solidFill>
                          <a:effectLst/>
                          <a:latin typeface="Arial" charset="0"/>
                          <a:ea typeface="Arial" charset="0"/>
                          <a:cs typeface="Arial" charset="0"/>
                        </a:rPr>
                        <a:t>Quyền và nghĩa vụ tham gia vào các hoạt động văn hóa (do nhà trường tổ chức).</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02565" algn="l"/>
                        </a:tabLst>
                      </a:pPr>
                      <a:r>
                        <a:rPr lang="en-US" sz="2200" b="1" dirty="0" err="1">
                          <a:solidFill>
                            <a:schemeClr val="tx1"/>
                          </a:solidFill>
                          <a:effectLst/>
                          <a:latin typeface="Arial" charset="0"/>
                          <a:ea typeface="Arial" charset="0"/>
                          <a:cs typeface="Arial" charset="0"/>
                        </a:rPr>
                        <a:t>Bộ</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phận</a:t>
                      </a:r>
                      <a:endParaRPr lang="en-US" sz="2200" b="1" dirty="0">
                        <a:solidFill>
                          <a:schemeClr val="tx1"/>
                        </a:solidFill>
                        <a:effectLst/>
                        <a:latin typeface="Arial" charset="0"/>
                        <a:ea typeface="Arial" charset="0"/>
                        <a:cs typeface="Arial" charset="0"/>
                      </a:endParaRPr>
                    </a:p>
                    <a:p>
                      <a:pPr>
                        <a:lnSpc>
                          <a:spcPct val="110000"/>
                        </a:lnSpc>
                        <a:spcAft>
                          <a:spcPts val="0"/>
                        </a:spcAft>
                        <a:tabLst>
                          <a:tab pos="202565" algn="l"/>
                        </a:tabLst>
                      </a:pPr>
                      <a:r>
                        <a:rPr lang="en-US" sz="2200" b="1" dirty="0">
                          <a:solidFill>
                            <a:schemeClr val="tx1"/>
                          </a:solidFill>
                          <a:effectLst/>
                          <a:latin typeface="Arial" charset="0"/>
                          <a:ea typeface="Arial" charset="0"/>
                          <a:cs typeface="Arial" charset="0"/>
                        </a:rPr>
                        <a:t> </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42115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82"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3</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19993672"/>
              </p:ext>
            </p:extLst>
          </p:nvPr>
        </p:nvGraphicFramePr>
        <p:xfrm>
          <a:off x="851875" y="3511670"/>
          <a:ext cx="17055124" cy="6280030"/>
        </p:xfrm>
        <a:graphic>
          <a:graphicData uri="http://schemas.openxmlformats.org/drawingml/2006/table">
            <a:tbl>
              <a:tblPr firstRow="1" firstCol="1" lastRow="1" lastCol="1" bandRow="1" bandCol="1">
                <a:tableStyleId>{5C22544A-7EE6-4342-B048-85BDC9FD1C3A}</a:tableStyleId>
              </a:tblPr>
              <a:tblGrid>
                <a:gridCol w="2506327">
                  <a:extLst>
                    <a:ext uri="{9D8B030D-6E8A-4147-A177-3AD203B41FA5}">
                      <a16:colId xmlns:a16="http://schemas.microsoft.com/office/drawing/2014/main" val="20000"/>
                    </a:ext>
                  </a:extLst>
                </a:gridCol>
                <a:gridCol w="8151949">
                  <a:extLst>
                    <a:ext uri="{9D8B030D-6E8A-4147-A177-3AD203B41FA5}">
                      <a16:colId xmlns:a16="http://schemas.microsoft.com/office/drawing/2014/main" val="20001"/>
                    </a:ext>
                  </a:extLst>
                </a:gridCol>
                <a:gridCol w="4532118">
                  <a:extLst>
                    <a:ext uri="{9D8B030D-6E8A-4147-A177-3AD203B41FA5}">
                      <a16:colId xmlns:a16="http://schemas.microsoft.com/office/drawing/2014/main" val="20002"/>
                    </a:ext>
                  </a:extLst>
                </a:gridCol>
                <a:gridCol w="1864730">
                  <a:extLst>
                    <a:ext uri="{9D8B030D-6E8A-4147-A177-3AD203B41FA5}">
                      <a16:colId xmlns:a16="http://schemas.microsoft.com/office/drawing/2014/main" val="20003"/>
                    </a:ext>
                  </a:extLst>
                </a:gridCol>
              </a:tblGrid>
              <a:tr h="1361605">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1021205">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ĐẾN XÃ HỘI</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3897220">
                <a:tc>
                  <a:txBody>
                    <a:bodyPr/>
                    <a:lstStyle/>
                    <a:p>
                      <a:pPr marL="67945">
                        <a:lnSpc>
                          <a:spcPct val="110000"/>
                        </a:lnSpc>
                        <a:spcAft>
                          <a:spcPts val="0"/>
                        </a:spcAft>
                      </a:pPr>
                      <a:r>
                        <a:rPr lang="vi-VN" sz="2200">
                          <a:solidFill>
                            <a:srgbClr val="C00000"/>
                          </a:solidFill>
                          <a:effectLst/>
                          <a:latin typeface="+mn-lt"/>
                          <a:ea typeface="Times New Roman" charset="0"/>
                          <a:cs typeface="Times New Roman" charset="0"/>
                        </a:rPr>
                        <a:t>Hoạt động xây dựng cộng đồng</a:t>
                      </a:r>
                      <a:endParaRPr lang="en-US" sz="2200">
                        <a:solidFill>
                          <a:srgbClr val="C00000"/>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14630" algn="l"/>
                        </a:tabLst>
                      </a:pP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Thực</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hiện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được</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một</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số</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việc</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làm</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phù</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hợp</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với</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lứa</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tuổi</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thể</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hiện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sự</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quan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tâm</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đến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các</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thành</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viên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trong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cộng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đồng</a:t>
                      </a:r>
                      <a:r>
                        <a:rPr lang="en-US" sz="2200" dirty="0">
                          <a:solidFill>
                            <a:schemeClr val="tx1"/>
                          </a:solidFill>
                          <a:effectLst/>
                          <a:latin typeface="Arial" charset="0"/>
                          <a:ea typeface="Arial" charset="0"/>
                          <a:cs typeface="Arial" charset="0"/>
                        </a:rPr>
                        <a:t>. </a:t>
                      </a:r>
                    </a:p>
                    <a:p>
                      <a:pPr>
                        <a:lnSpc>
                          <a:spcPct val="110000"/>
                        </a:lnSpc>
                        <a:spcAft>
                          <a:spcPts val="0"/>
                        </a:spcAft>
                        <a:tabLst>
                          <a:tab pos="208280" algn="l"/>
                        </a:tabLst>
                      </a:pP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Tham</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gia</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một</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số</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hoạt</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động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tình</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nguyện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nhân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đạo</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giáo</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dục</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truyền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thống</a:t>
                      </a:r>
                      <a:r>
                        <a:rPr lang="en-US" sz="2200" dirty="0">
                          <a:solidFill>
                            <a:schemeClr val="tx1"/>
                          </a:solidFill>
                          <a:effectLst/>
                          <a:latin typeface="Arial" charset="0"/>
                          <a:ea typeface="Arial" charset="0"/>
                          <a:cs typeface="Arial" charset="0"/>
                        </a:rPr>
                        <a:t> do </a:t>
                      </a:r>
                      <a:r>
                        <a:rPr lang="en-US" sz="2200" dirty="0" err="1">
                          <a:solidFill>
                            <a:schemeClr val="tx1"/>
                          </a:solidFill>
                          <a:effectLst/>
                          <a:latin typeface="Arial" charset="0"/>
                          <a:ea typeface="Arial" charset="0"/>
                          <a:cs typeface="Arial" charset="0"/>
                        </a:rPr>
                        <a:t>nhà</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trường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địa</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phương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tổ</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chức</a:t>
                      </a:r>
                      <a:r>
                        <a:rPr lang="en-US" sz="2200" dirty="0">
                          <a:solidFill>
                            <a:schemeClr val="tx1"/>
                          </a:solidFill>
                          <a:effectLst/>
                          <a:latin typeface="Arial" charset="0"/>
                          <a:ea typeface="Arial" charset="0"/>
                          <a:cs typeface="Arial" charset="0"/>
                        </a:rPr>
                        <a: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14630" algn="l"/>
                        </a:tabLst>
                      </a:pPr>
                      <a:r>
                        <a:rPr lang="en-US" sz="2200">
                          <a:solidFill>
                            <a:schemeClr val="tx1"/>
                          </a:solidFill>
                          <a:effectLst/>
                          <a:latin typeface="Arial" charset="0"/>
                          <a:ea typeface="Arial" charset="0"/>
                          <a:cs typeface="Arial" charset="0"/>
                        </a:rPr>
                        <a:t>– Quyền tự do bày tỏ ý kiến (không trái pháp luật).</a:t>
                      </a:r>
                      <a:br>
                        <a:rPr lang="en-US" sz="2200">
                          <a:solidFill>
                            <a:schemeClr val="tx1"/>
                          </a:solidFill>
                          <a:effectLst/>
                          <a:latin typeface="Arial" charset="0"/>
                          <a:ea typeface="Arial" charset="0"/>
                          <a:cs typeface="Arial" charset="0"/>
                        </a:rPr>
                      </a:br>
                      <a:endParaRPr lang="en-US" sz="2200">
                        <a:solidFill>
                          <a:schemeClr val="tx1"/>
                        </a:solidFill>
                        <a:effectLst/>
                        <a:latin typeface="Arial" charset="0"/>
                        <a:ea typeface="Arial" charset="0"/>
                        <a:cs typeface="Arial" charset="0"/>
                      </a:endParaRPr>
                    </a:p>
                    <a:p>
                      <a:pPr>
                        <a:lnSpc>
                          <a:spcPct val="110000"/>
                        </a:lnSpc>
                        <a:spcAft>
                          <a:spcPts val="0"/>
                        </a:spcAft>
                        <a:tabLst>
                          <a:tab pos="214630" algn="l"/>
                        </a:tabLst>
                      </a:pPr>
                      <a:r>
                        <a:rPr lang="en-US" sz="2200">
                          <a:solidFill>
                            <a:schemeClr val="tx1"/>
                          </a:solidFill>
                          <a:effectLst/>
                          <a:latin typeface="Arial" charset="0"/>
                          <a:ea typeface="Arial" charset="0"/>
                          <a:cs typeface="Arial" charset="0"/>
                        </a:rPr>
                        <a:t>– Quyền và nghĩa vụ tham gia vào các hoạt động văn hóa (do nhà trường, địa phương tổ chức).</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14630" algn="l"/>
                        </a:tabLst>
                      </a:pPr>
                      <a:r>
                        <a:rPr lang="en-US" sz="2200" dirty="0" err="1">
                          <a:solidFill>
                            <a:schemeClr val="tx1"/>
                          </a:solidFill>
                          <a:effectLst/>
                          <a:latin typeface="Arial" charset="0"/>
                          <a:ea typeface="Arial" charset="0"/>
                          <a:cs typeface="Arial" charset="0"/>
                        </a:rPr>
                        <a:t>Bộ</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phận</a:t>
                      </a:r>
                      <a:endParaRPr lang="en-US" sz="2200" dirty="0">
                        <a:solidFill>
                          <a:schemeClr val="tx1"/>
                        </a:solidFill>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72554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627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3</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34411379"/>
              </p:ext>
            </p:extLst>
          </p:nvPr>
        </p:nvGraphicFramePr>
        <p:xfrm>
          <a:off x="846434" y="2810896"/>
          <a:ext cx="16831184" cy="6904603"/>
        </p:xfrm>
        <a:graphic>
          <a:graphicData uri="http://schemas.openxmlformats.org/drawingml/2006/table">
            <a:tbl>
              <a:tblPr firstRow="1" firstCol="1" lastRow="1" lastCol="1" bandRow="1" bandCol="1">
                <a:tableStyleId>{5C22544A-7EE6-4342-B048-85BDC9FD1C3A}</a:tableStyleId>
              </a:tblPr>
              <a:tblGrid>
                <a:gridCol w="3418921">
                  <a:extLst>
                    <a:ext uri="{9D8B030D-6E8A-4147-A177-3AD203B41FA5}">
                      <a16:colId xmlns:a16="http://schemas.microsoft.com/office/drawing/2014/main" val="20000"/>
                    </a:ext>
                  </a:extLst>
                </a:gridCol>
                <a:gridCol w="7099408">
                  <a:extLst>
                    <a:ext uri="{9D8B030D-6E8A-4147-A177-3AD203B41FA5}">
                      <a16:colId xmlns:a16="http://schemas.microsoft.com/office/drawing/2014/main" val="20001"/>
                    </a:ext>
                  </a:extLst>
                </a:gridCol>
                <a:gridCol w="4472610">
                  <a:extLst>
                    <a:ext uri="{9D8B030D-6E8A-4147-A177-3AD203B41FA5}">
                      <a16:colId xmlns:a16="http://schemas.microsoft.com/office/drawing/2014/main" val="20002"/>
                    </a:ext>
                  </a:extLst>
                </a:gridCol>
                <a:gridCol w="1840245">
                  <a:extLst>
                    <a:ext uri="{9D8B030D-6E8A-4147-A177-3AD203B41FA5}">
                      <a16:colId xmlns:a16="http://schemas.microsoft.com/office/drawing/2014/main" val="20003"/>
                    </a:ext>
                  </a:extLst>
                </a:gridCol>
              </a:tblGrid>
              <a:tr h="1454235">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43154">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ĐẾN TỰ NHIÊN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2036791">
                <a:tc>
                  <a:txBody>
                    <a:bodyPr/>
                    <a:lstStyle/>
                    <a:p>
                      <a:pPr marL="67945">
                        <a:lnSpc>
                          <a:spcPct val="110000"/>
                        </a:lnSpc>
                        <a:spcAft>
                          <a:spcPts val="0"/>
                        </a:spcAft>
                      </a:pPr>
                      <a:r>
                        <a:rPr lang="vi-VN" sz="2200" b="1">
                          <a:solidFill>
                            <a:srgbClr val="C00000"/>
                          </a:solidFill>
                          <a:effectLst/>
                          <a:latin typeface="+mn-lt"/>
                          <a:ea typeface="Times New Roman" charset="0"/>
                          <a:cs typeface="Times New Roman" charset="0"/>
                        </a:rPr>
                        <a:t>Hoạt động tìm hiểu và bảo tồn cảnh quan thiên nhiên</a:t>
                      </a:r>
                      <a:endParaRPr lang="en-US" sz="2200" b="1">
                        <a:solidFill>
                          <a:srgbClr val="C00000"/>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Nhận diện được vẻ đẹp của cảnh quan thiên nhiên ở địa phương. </a:t>
                      </a:r>
                    </a:p>
                    <a:p>
                      <a:pPr>
                        <a:lnSpc>
                          <a:spcPct val="110000"/>
                        </a:lnSpc>
                        <a:spcAft>
                          <a:spcPts val="0"/>
                        </a:spcAft>
                        <a:tabLst>
                          <a:tab pos="215900" algn="l"/>
                        </a:tabLst>
                      </a:pPr>
                      <a:r>
                        <a:rPr lang="en-US" sz="2200" b="1">
                          <a:solidFill>
                            <a:schemeClr val="tx1"/>
                          </a:solidFill>
                          <a:effectLst/>
                          <a:latin typeface="Arial" charset="0"/>
                          <a:ea typeface="Arial" charset="0"/>
                          <a:cs typeface="Arial" charset="0"/>
                        </a:rPr>
                        <a:t>– Tuyên truyền tới bạn bè, người thân về việc bảo vệ vẻ đẹp của cảnh quan thiên nhiên ở địa phương.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Quyền và nghĩa vụ bảo vệ môi trường, tài nguyên thiên nhiên.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Bộ phận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2670423">
                <a:tc>
                  <a:txBody>
                    <a:bodyPr/>
                    <a:lstStyle/>
                    <a:p>
                      <a:pPr marL="67945">
                        <a:lnSpc>
                          <a:spcPct val="110000"/>
                        </a:lnSpc>
                        <a:spcAft>
                          <a:spcPts val="0"/>
                        </a:spcAft>
                      </a:pPr>
                      <a:r>
                        <a:rPr lang="vi-VN" sz="2200" b="1">
                          <a:solidFill>
                            <a:srgbClr val="C00000"/>
                          </a:solidFill>
                          <a:effectLst/>
                          <a:latin typeface="+mn-lt"/>
                          <a:ea typeface="Times New Roman" charset="0"/>
                          <a:cs typeface="Times New Roman" charset="0"/>
                        </a:rPr>
                        <a:t>Hoạt động tìm hiểu và bảo vệ môi trường</a:t>
                      </a:r>
                      <a:endParaRPr lang="en-US" sz="2200" b="1">
                        <a:solidFill>
                          <a:srgbClr val="C00000"/>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Nhận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biết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được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những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biểu</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hiện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của</a:t>
                      </a:r>
                      <a:r>
                        <a:rPr lang="en-US" sz="2200" b="1" dirty="0">
                          <a:solidFill>
                            <a:schemeClr val="tx1"/>
                          </a:solidFill>
                          <a:effectLst/>
                          <a:latin typeface="Arial" charset="0"/>
                          <a:ea typeface="Arial" charset="0"/>
                          <a:cs typeface="Arial" charset="0"/>
                        </a:rPr>
                        <a:t> ô </a:t>
                      </a:r>
                      <a:r>
                        <a:rPr lang="en-US" sz="2200" b="1" dirty="0" err="1">
                          <a:solidFill>
                            <a:schemeClr val="tx1"/>
                          </a:solidFill>
                          <a:effectLst/>
                          <a:latin typeface="Arial" charset="0"/>
                          <a:ea typeface="Arial" charset="0"/>
                          <a:cs typeface="Arial" charset="0"/>
                        </a:rPr>
                        <a:t>nhiễm</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môi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trường</a:t>
                      </a:r>
                      <a:r>
                        <a:rPr lang="en-US" sz="2200" b="1" dirty="0">
                          <a:solidFill>
                            <a:schemeClr val="tx1"/>
                          </a:solidFill>
                          <a:effectLst/>
                          <a:latin typeface="Arial" charset="0"/>
                          <a:ea typeface="Arial" charset="0"/>
                          <a:cs typeface="Arial" charset="0"/>
                        </a:rPr>
                        <a:t>. </a:t>
                      </a:r>
                    </a:p>
                    <a:p>
                      <a:pPr>
                        <a:lnSpc>
                          <a:spcPct val="110000"/>
                        </a:lnSpc>
                        <a:spcAft>
                          <a:spcPts val="0"/>
                        </a:spcAft>
                        <a:tabLst>
                          <a:tab pos="211455" algn="l"/>
                        </a:tabLst>
                      </a:pP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Tham</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gia</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tích</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cực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vào</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các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hoạt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động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phù</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hợp</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với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lứa</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tuổi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trong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phòng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chống</a:t>
                      </a:r>
                      <a:r>
                        <a:rPr lang="en-US" sz="2200" b="1" dirty="0">
                          <a:solidFill>
                            <a:schemeClr val="tx1"/>
                          </a:solidFill>
                          <a:effectLst/>
                          <a:latin typeface="Arial" charset="0"/>
                          <a:ea typeface="Arial" charset="0"/>
                          <a:cs typeface="Arial" charset="0"/>
                        </a:rPr>
                        <a:t> ô </a:t>
                      </a:r>
                      <a:r>
                        <a:rPr lang="en-US" sz="2200" b="1" dirty="0" err="1">
                          <a:solidFill>
                            <a:schemeClr val="tx1"/>
                          </a:solidFill>
                          <a:effectLst/>
                          <a:latin typeface="Arial" charset="0"/>
                          <a:ea typeface="Arial" charset="0"/>
                          <a:cs typeface="Arial" charset="0"/>
                        </a:rPr>
                        <a:t>nhiễm</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môi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trường</a:t>
                      </a:r>
                      <a:r>
                        <a:rPr lang="en-US" sz="2200" b="1" dirty="0">
                          <a:solidFill>
                            <a:schemeClr val="tx1"/>
                          </a:solidFill>
                          <a:effectLst/>
                          <a:latin typeface="Arial" charset="0"/>
                          <a:ea typeface="Arial" charset="0"/>
                          <a:cs typeface="Arial" charset="0"/>
                        </a:rPr>
                        <a: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Quyền và nghĩa vụ bảo vệ môi trường, tài nguyên thiên nhiên.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dirty="0" err="1">
                          <a:solidFill>
                            <a:schemeClr val="tx1"/>
                          </a:solidFill>
                          <a:effectLst/>
                          <a:latin typeface="Arial" charset="0"/>
                          <a:ea typeface="Arial" charset="0"/>
                          <a:cs typeface="Arial" charset="0"/>
                        </a:rPr>
                        <a:t>Bộ</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phận</a:t>
                      </a:r>
                      <a:endParaRPr lang="en-US" sz="2200" b="1" dirty="0">
                        <a:solidFill>
                          <a:schemeClr val="tx1"/>
                        </a:solidFill>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9582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627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3</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09009826"/>
              </p:ext>
            </p:extLst>
          </p:nvPr>
        </p:nvGraphicFramePr>
        <p:xfrm>
          <a:off x="642545" y="3599916"/>
          <a:ext cx="17035074" cy="6115584"/>
        </p:xfrm>
        <a:graphic>
          <a:graphicData uri="http://schemas.openxmlformats.org/drawingml/2006/table">
            <a:tbl>
              <a:tblPr firstRow="1" firstCol="1" lastRow="1" lastCol="1" bandRow="1" bandCol="1">
                <a:tableStyleId>{5C22544A-7EE6-4342-B048-85BDC9FD1C3A}</a:tableStyleId>
              </a:tblPr>
              <a:tblGrid>
                <a:gridCol w="3460336">
                  <a:extLst>
                    <a:ext uri="{9D8B030D-6E8A-4147-A177-3AD203B41FA5}">
                      <a16:colId xmlns:a16="http://schemas.microsoft.com/office/drawing/2014/main" val="20000"/>
                    </a:ext>
                  </a:extLst>
                </a:gridCol>
                <a:gridCol w="7185410">
                  <a:extLst>
                    <a:ext uri="{9D8B030D-6E8A-4147-A177-3AD203B41FA5}">
                      <a16:colId xmlns:a16="http://schemas.microsoft.com/office/drawing/2014/main" val="20001"/>
                    </a:ext>
                  </a:extLst>
                </a:gridCol>
                <a:gridCol w="4526790">
                  <a:extLst>
                    <a:ext uri="{9D8B030D-6E8A-4147-A177-3AD203B41FA5}">
                      <a16:colId xmlns:a16="http://schemas.microsoft.com/office/drawing/2014/main" val="20002"/>
                    </a:ext>
                  </a:extLst>
                </a:gridCol>
                <a:gridCol w="1862538">
                  <a:extLst>
                    <a:ext uri="{9D8B030D-6E8A-4147-A177-3AD203B41FA5}">
                      <a16:colId xmlns:a16="http://schemas.microsoft.com/office/drawing/2014/main" val="20003"/>
                    </a:ext>
                  </a:extLst>
                </a:gridCol>
              </a:tblGrid>
              <a:tr h="1919253">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980791">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NGHIỆP</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3215540">
                <a:tc>
                  <a:txBody>
                    <a:bodyPr/>
                    <a:lstStyle/>
                    <a:p>
                      <a:pPr>
                        <a:lnSpc>
                          <a:spcPct val="110000"/>
                        </a:lnSpc>
                        <a:spcAft>
                          <a:spcPts val="0"/>
                        </a:spcAft>
                        <a:tabLst>
                          <a:tab pos="199390" algn="l"/>
                        </a:tabLst>
                      </a:pPr>
                      <a:r>
                        <a:rPr lang="en-US" sz="2200" b="1">
                          <a:solidFill>
                            <a:srgbClr val="C00000"/>
                          </a:solidFill>
                          <a:effectLst/>
                          <a:latin typeface="Arial" charset="0"/>
                          <a:ea typeface="Arial" charset="0"/>
                          <a:cs typeface="Arial" charset="0"/>
                        </a:rPr>
                        <a:t>Hoạt động tìm hiểu về nghề nghiệp</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20345" algn="l"/>
                        </a:tabLst>
                      </a:pP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Kể</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tên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được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một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số</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đức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tính</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cần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có</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của</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người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lao</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động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trong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nghề</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nghiệp</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mà</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mình</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yêu</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thích</a:t>
                      </a:r>
                      <a:r>
                        <a:rPr lang="en-US" sz="2200" b="1" dirty="0">
                          <a:solidFill>
                            <a:schemeClr val="tx1"/>
                          </a:solidFill>
                          <a:effectLst/>
                          <a:latin typeface="Arial" charset="0"/>
                          <a:ea typeface="Arial" charset="0"/>
                          <a:cs typeface="Arial" charset="0"/>
                        </a:rPr>
                        <a:t>.</a:t>
                      </a:r>
                    </a:p>
                    <a:p>
                      <a:pPr>
                        <a:lnSpc>
                          <a:spcPct val="110000"/>
                        </a:lnSpc>
                        <a:spcAft>
                          <a:spcPts val="0"/>
                        </a:spcAft>
                        <a:tabLst>
                          <a:tab pos="199390" algn="l"/>
                        </a:tabLst>
                      </a:pP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Nhận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ra</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được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một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số</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đức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tính</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của</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bản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thân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liên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quan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đến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nghề</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yêu</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thích</a:t>
                      </a:r>
                      <a:r>
                        <a:rPr lang="en-US" sz="2200" b="1" dirty="0">
                          <a:solidFill>
                            <a:schemeClr val="tx1"/>
                          </a:solidFill>
                          <a:effectLst/>
                          <a:latin typeface="Arial" charset="0"/>
                          <a:ea typeface="Arial" charset="0"/>
                          <a:cs typeface="Arial" charset="0"/>
                        </a:rPr>
                        <a:t>.</a:t>
                      </a:r>
                    </a:p>
                    <a:p>
                      <a:pPr>
                        <a:lnSpc>
                          <a:spcPct val="110000"/>
                        </a:lnSpc>
                        <a:spcAft>
                          <a:spcPts val="0"/>
                        </a:spcAft>
                        <a:tabLst>
                          <a:tab pos="199390" algn="l"/>
                        </a:tabLst>
                      </a:pP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Biết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giữ</a:t>
                      </a:r>
                      <a:r>
                        <a:rPr lang="en-US" sz="2200" b="1" dirty="0">
                          <a:solidFill>
                            <a:schemeClr val="tx1"/>
                          </a:solidFill>
                          <a:effectLst/>
                          <a:latin typeface="Arial" charset="0"/>
                          <a:ea typeface="Arial" charset="0"/>
                          <a:cs typeface="Arial" charset="0"/>
                        </a:rPr>
                        <a:t> an </a:t>
                      </a:r>
                      <a:r>
                        <a:rPr lang="en-US" sz="2200" b="1" dirty="0" err="1">
                          <a:solidFill>
                            <a:schemeClr val="tx1"/>
                          </a:solidFill>
                          <a:effectLst/>
                          <a:latin typeface="Arial" charset="0"/>
                          <a:ea typeface="Arial" charset="0"/>
                          <a:cs typeface="Arial" charset="0"/>
                        </a:rPr>
                        <a:t>toàn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trong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lao</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động</a:t>
                      </a:r>
                      <a:r>
                        <a:rPr lang="en-US" sz="2200" b="1" dirty="0">
                          <a:solidFill>
                            <a:schemeClr val="tx1"/>
                          </a:solidFill>
                          <a:effectLst/>
                          <a:latin typeface="Arial" charset="0"/>
                          <a:ea typeface="Arial" charset="0"/>
                          <a:cs typeface="Arial" charset="0"/>
                        </a:rPr>
                        <a: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20345" algn="l"/>
                        </a:tabLst>
                      </a:pPr>
                      <a:r>
                        <a:rPr lang="en-US" sz="2200" b="1">
                          <a:solidFill>
                            <a:schemeClr val="tx1"/>
                          </a:solidFill>
                          <a:effectLst/>
                          <a:latin typeface="Arial" charset="0"/>
                          <a:ea typeface="Arial" charset="0"/>
                          <a:cs typeface="Arial" charset="0"/>
                        </a:rPr>
                        <a:t>– Quyền tự do bày tỏ ý kiến (không trái pháp luật)</a:t>
                      </a:r>
                    </a:p>
                    <a:p>
                      <a:pPr>
                        <a:lnSpc>
                          <a:spcPct val="110000"/>
                        </a:lnSpc>
                        <a:spcAft>
                          <a:spcPts val="0"/>
                        </a:spcAft>
                        <a:tabLst>
                          <a:tab pos="220345" algn="l"/>
                        </a:tabLst>
                      </a:pPr>
                      <a:r>
                        <a:rPr lang="en-US" sz="2200" b="1">
                          <a:solidFill>
                            <a:schemeClr val="tx1"/>
                          </a:solidFill>
                          <a:effectLst/>
                          <a:latin typeface="Arial" charset="0"/>
                          <a:ea typeface="Arial" charset="0"/>
                          <a:cs typeface="Arial" charset="0"/>
                        </a:rPr>
                        <a:t>– Quyền được đảm bảo an toàn về sức khỏe, thân thể</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20345" algn="l"/>
                        </a:tabLst>
                      </a:pPr>
                      <a:r>
                        <a:rPr lang="en-US" sz="2200" b="1" dirty="0" err="1">
                          <a:solidFill>
                            <a:schemeClr val="tx1"/>
                          </a:solidFill>
                          <a:effectLst/>
                          <a:latin typeface="Arial" charset="0"/>
                          <a:ea typeface="Arial" charset="0"/>
                          <a:cs typeface="Arial" charset="0"/>
                        </a:rPr>
                        <a:t>Bộ</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phận</a:t>
                      </a:r>
                      <a:endParaRPr lang="en-US" sz="2200" b="1" dirty="0">
                        <a:solidFill>
                          <a:schemeClr val="tx1"/>
                        </a:solidFill>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620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627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4</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75659716"/>
              </p:ext>
            </p:extLst>
          </p:nvPr>
        </p:nvGraphicFramePr>
        <p:xfrm>
          <a:off x="821849" y="2810895"/>
          <a:ext cx="16855769" cy="6904604"/>
        </p:xfrm>
        <a:graphic>
          <a:graphicData uri="http://schemas.openxmlformats.org/drawingml/2006/table">
            <a:tbl>
              <a:tblPr firstRow="1" firstCol="1" lastRow="1" lastCol="1" bandRow="1" bandCol="1">
                <a:tableStyleId>{5C22544A-7EE6-4342-B048-85BDC9FD1C3A}</a:tableStyleId>
              </a:tblPr>
              <a:tblGrid>
                <a:gridCol w="3423915">
                  <a:extLst>
                    <a:ext uri="{9D8B030D-6E8A-4147-A177-3AD203B41FA5}">
                      <a16:colId xmlns:a16="http://schemas.microsoft.com/office/drawing/2014/main" val="20000"/>
                    </a:ext>
                  </a:extLst>
                </a:gridCol>
                <a:gridCol w="7109779">
                  <a:extLst>
                    <a:ext uri="{9D8B030D-6E8A-4147-A177-3AD203B41FA5}">
                      <a16:colId xmlns:a16="http://schemas.microsoft.com/office/drawing/2014/main" val="20001"/>
                    </a:ext>
                  </a:extLst>
                </a:gridCol>
                <a:gridCol w="4479143">
                  <a:extLst>
                    <a:ext uri="{9D8B030D-6E8A-4147-A177-3AD203B41FA5}">
                      <a16:colId xmlns:a16="http://schemas.microsoft.com/office/drawing/2014/main" val="20002"/>
                    </a:ext>
                  </a:extLst>
                </a:gridCol>
                <a:gridCol w="1842932">
                  <a:extLst>
                    <a:ext uri="{9D8B030D-6E8A-4147-A177-3AD203B41FA5}">
                      <a16:colId xmlns:a16="http://schemas.microsoft.com/office/drawing/2014/main" val="20003"/>
                    </a:ext>
                  </a:extLst>
                </a:gridCol>
              </a:tblGrid>
              <a:tr h="1388265">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52149">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VÀO BẢN THÂN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2061444">
                <a:tc>
                  <a:txBody>
                    <a:bodyPr/>
                    <a:lstStyle/>
                    <a:p>
                      <a:pPr marL="67945">
                        <a:lnSpc>
                          <a:spcPct val="110000"/>
                        </a:lnSpc>
                        <a:spcAft>
                          <a:spcPts val="0"/>
                        </a:spcAft>
                      </a:pPr>
                      <a:r>
                        <a:rPr lang="vi-VN" sz="2200" b="1">
                          <a:solidFill>
                            <a:srgbClr val="C00000"/>
                          </a:solidFill>
                          <a:effectLst/>
                          <a:latin typeface="Arial" charset="0"/>
                          <a:ea typeface="Arial" charset="0"/>
                          <a:cs typeface="Arial" charset="0"/>
                        </a:rPr>
                        <a:t>Hoạt động khám phá bản thân</a:t>
                      </a:r>
                      <a:endParaRPr lang="en-US" sz="2200" b="1">
                        <a:solidFill>
                          <a:srgbClr val="C00000"/>
                        </a:solidFill>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Giới thiệu được đặc điểm, những việc làm đáng tự hào của bản thân. </a:t>
                      </a:r>
                    </a:p>
                    <a:p>
                      <a:pPr>
                        <a:lnSpc>
                          <a:spcPct val="110000"/>
                        </a:lnSpc>
                        <a:spcAft>
                          <a:spcPts val="0"/>
                        </a:spcAft>
                        <a:tabLst>
                          <a:tab pos="203835" algn="l"/>
                        </a:tabLst>
                      </a:pPr>
                      <a:r>
                        <a:rPr lang="en-US" sz="2200" b="1">
                          <a:solidFill>
                            <a:schemeClr val="tx1"/>
                          </a:solidFill>
                          <a:effectLst/>
                          <a:latin typeface="Arial" charset="0"/>
                          <a:ea typeface="Arial" charset="0"/>
                          <a:cs typeface="Arial" charset="0"/>
                        </a:rPr>
                        <a:t>– Nhận diện được khả năng điều chỉnh cảm xúc và suy nghĩ của bản thân trong một số tình huống đơn giản.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Quyền được bảo vệ chống lại sự can thiệp vào đời tư.</a:t>
                      </a:r>
                    </a:p>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Quyền tự do bày tỏ ý kiến (không trái pháp luật).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Bộ phận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2702746">
                <a:tc>
                  <a:txBody>
                    <a:bodyPr/>
                    <a:lstStyle/>
                    <a:p>
                      <a:pPr marL="67945">
                        <a:lnSpc>
                          <a:spcPct val="110000"/>
                        </a:lnSpc>
                        <a:spcAft>
                          <a:spcPts val="0"/>
                        </a:spcAft>
                      </a:pPr>
                      <a:r>
                        <a:rPr lang="vi-VN" sz="2200" b="1">
                          <a:solidFill>
                            <a:srgbClr val="C00000"/>
                          </a:solidFill>
                          <a:effectLst/>
                          <a:latin typeface="Arial" charset="0"/>
                          <a:ea typeface="Arial" charset="0"/>
                          <a:cs typeface="Arial" charset="0"/>
                        </a:rPr>
                        <a:t>Hoạt động rèn luyện bản thân</a:t>
                      </a:r>
                      <a:endParaRPr lang="en-US" sz="2200" b="1">
                        <a:solidFill>
                          <a:srgbClr val="C00000"/>
                        </a:solidFill>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dirty="0" err="1">
                          <a:solidFill>
                            <a:schemeClr val="tx1"/>
                          </a:solidFill>
                          <a:effectLst/>
                          <a:latin typeface="Arial" charset="0"/>
                          <a:ea typeface="Arial" charset="0"/>
                          <a:cs typeface="Arial" charset="0"/>
                        </a:rPr>
                        <a:t>Nhận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biết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được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nguy</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cơ</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bị</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xâm</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hại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và</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thực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hiện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được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những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hành</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động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để</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phòng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tránh</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bị</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xâm</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hại</a:t>
                      </a:r>
                      <a:r>
                        <a:rPr lang="en-US" sz="2200" b="1" dirty="0">
                          <a:solidFill>
                            <a:schemeClr val="tx1"/>
                          </a:solidFill>
                          <a:effectLst/>
                          <a:latin typeface="Arial" charset="0"/>
                          <a:ea typeface="Arial" charset="0"/>
                          <a:cs typeface="Arial" charset="0"/>
                        </a:rPr>
                        <a:t>.</a:t>
                      </a:r>
                    </a:p>
                    <a:p>
                      <a:pPr>
                        <a:lnSpc>
                          <a:spcPct val="110000"/>
                        </a:lnSpc>
                        <a:spcAft>
                          <a:spcPts val="0"/>
                        </a:spcAft>
                        <a:tabLst>
                          <a:tab pos="207010" algn="l"/>
                        </a:tabLst>
                      </a:pPr>
                      <a:r>
                        <a:rPr lang="en-US" sz="2200" b="1" dirty="0">
                          <a:solidFill>
                            <a:schemeClr val="tx1"/>
                          </a:solidFill>
                          <a:effectLst/>
                          <a:latin typeface="Arial" charset="0"/>
                          <a:ea typeface="Arial" charset="0"/>
                          <a:cs typeface="Arial" charset="0"/>
                        </a:rPr>
                        <a:t> </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Quyền được đảm bảo an toàn về tính mạng, sức khỏe, thân thể</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dirty="0" err="1">
                          <a:solidFill>
                            <a:schemeClr val="tx1"/>
                          </a:solidFill>
                          <a:effectLst/>
                          <a:latin typeface="Arial" charset="0"/>
                          <a:ea typeface="Arial" charset="0"/>
                          <a:cs typeface="Arial" charset="0"/>
                        </a:rPr>
                        <a:t>Bộ</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phận</a:t>
                      </a:r>
                      <a:endParaRPr lang="en-US" sz="2200" b="1" dirty="0">
                        <a:solidFill>
                          <a:schemeClr val="tx1"/>
                        </a:solidFill>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431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82"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4</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58803472"/>
              </p:ext>
            </p:extLst>
          </p:nvPr>
        </p:nvGraphicFramePr>
        <p:xfrm>
          <a:off x="642546" y="2628901"/>
          <a:ext cx="17264454" cy="7238998"/>
        </p:xfrm>
        <a:graphic>
          <a:graphicData uri="http://schemas.openxmlformats.org/drawingml/2006/table">
            <a:tbl>
              <a:tblPr firstRow="1" firstCol="1" lastRow="1" lastCol="1" bandRow="1" bandCol="1">
                <a:tableStyleId>{5C22544A-7EE6-4342-B048-85BDC9FD1C3A}</a:tableStyleId>
              </a:tblPr>
              <a:tblGrid>
                <a:gridCol w="2537089">
                  <a:extLst>
                    <a:ext uri="{9D8B030D-6E8A-4147-A177-3AD203B41FA5}">
                      <a16:colId xmlns:a16="http://schemas.microsoft.com/office/drawing/2014/main" val="20000"/>
                    </a:ext>
                  </a:extLst>
                </a:gridCol>
                <a:gridCol w="8252004">
                  <a:extLst>
                    <a:ext uri="{9D8B030D-6E8A-4147-A177-3AD203B41FA5}">
                      <a16:colId xmlns:a16="http://schemas.microsoft.com/office/drawing/2014/main" val="20001"/>
                    </a:ext>
                  </a:extLst>
                </a:gridCol>
                <a:gridCol w="4587744">
                  <a:extLst>
                    <a:ext uri="{9D8B030D-6E8A-4147-A177-3AD203B41FA5}">
                      <a16:colId xmlns:a16="http://schemas.microsoft.com/office/drawing/2014/main" val="20002"/>
                    </a:ext>
                  </a:extLst>
                </a:gridCol>
                <a:gridCol w="1887617">
                  <a:extLst>
                    <a:ext uri="{9D8B030D-6E8A-4147-A177-3AD203B41FA5}">
                      <a16:colId xmlns:a16="http://schemas.microsoft.com/office/drawing/2014/main" val="20003"/>
                    </a:ext>
                  </a:extLst>
                </a:gridCol>
              </a:tblGrid>
              <a:tr h="1023742">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67807">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ĐẾN XÃ HỘI</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2104360">
                <a:tc>
                  <a:txBody>
                    <a:bodyPr/>
                    <a:lstStyle/>
                    <a:p>
                      <a:pPr marL="67945">
                        <a:lnSpc>
                          <a:spcPct val="110000"/>
                        </a:lnSpc>
                        <a:spcAft>
                          <a:spcPts val="0"/>
                        </a:spcAft>
                      </a:pPr>
                      <a:r>
                        <a:rPr lang="vi-VN" sz="2200" b="1">
                          <a:solidFill>
                            <a:srgbClr val="C00000"/>
                          </a:solidFill>
                          <a:effectLst/>
                          <a:latin typeface="+mn-lt"/>
                          <a:ea typeface="Times New Roman" charset="0"/>
                          <a:cs typeface="Times New Roman" charset="0"/>
                        </a:rPr>
                        <a:t>Hoạt động chăm sóc gia đình</a:t>
                      </a:r>
                      <a:endParaRPr lang="en-US" sz="2200" b="1">
                        <a:solidFill>
                          <a:srgbClr val="C00000"/>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11455" algn="l"/>
                        </a:tabLst>
                      </a:pPr>
                      <a:r>
                        <a:rPr lang="en-US" sz="2200" b="1">
                          <a:solidFill>
                            <a:schemeClr val="tx1"/>
                          </a:solidFill>
                          <a:effectLst/>
                          <a:latin typeface="Arial" charset="0"/>
                          <a:ea typeface="Arial" charset="0"/>
                          <a:cs typeface="Arial" charset="0"/>
                        </a:rPr>
                        <a:t>– Biết tạo sự gắn kết yêu thương giữa các thành viên trong gia đình bằng các cách khác nhau. </a:t>
                      </a:r>
                    </a:p>
                    <a:p>
                      <a:pPr>
                        <a:lnSpc>
                          <a:spcPct val="110000"/>
                        </a:lnSpc>
                        <a:spcAft>
                          <a:spcPts val="0"/>
                        </a:spcAft>
                        <a:tabLst>
                          <a:tab pos="215900" algn="l"/>
                        </a:tabLst>
                      </a:pPr>
                      <a:r>
                        <a:rPr lang="en-US" sz="2200" b="1">
                          <a:solidFill>
                            <a:schemeClr val="tx1"/>
                          </a:solidFill>
                          <a:effectLst/>
                          <a:latin typeface="Arial" charset="0"/>
                          <a:ea typeface="Arial" charset="0"/>
                          <a:cs typeface="Arial" charset="0"/>
                        </a:rPr>
                        <a:t>– So sánh được giá của các mặt hàng phổ biến trong sinh hoạt hằng ngày của gia đình và có ý thức tiết kiệm cho gia đình.</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11455" algn="l"/>
                        </a:tabLst>
                      </a:pPr>
                      <a:r>
                        <a:rPr lang="en-US" sz="2200" b="1">
                          <a:solidFill>
                            <a:schemeClr val="tx1"/>
                          </a:solidFill>
                          <a:effectLst/>
                          <a:latin typeface="Arial" charset="0"/>
                          <a:ea typeface="Arial" charset="0"/>
                          <a:cs typeface="Arial" charset="0"/>
                        </a:rPr>
                        <a:t>– Quyền được đoàn tụ, liên hệ và tiếp xúc với cha mẹ.</a:t>
                      </a:r>
                    </a:p>
                    <a:p>
                      <a:pPr>
                        <a:lnSpc>
                          <a:spcPct val="110000"/>
                        </a:lnSpc>
                        <a:spcAft>
                          <a:spcPts val="0"/>
                        </a:spcAft>
                        <a:tabLst>
                          <a:tab pos="211455" algn="l"/>
                        </a:tabLst>
                      </a:pPr>
                      <a:r>
                        <a:rPr lang="en-US" sz="2200" b="1">
                          <a:solidFill>
                            <a:schemeClr val="tx1"/>
                          </a:solidFill>
                          <a:effectLst/>
                          <a:latin typeface="Arial" charset="0"/>
                          <a:ea typeface="Arial" charset="0"/>
                          <a:cs typeface="Arial" charset="0"/>
                        </a:rPr>
                        <a:t>– Quyền được đảm bảo an sinh, xã hội.</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11455" algn="l"/>
                        </a:tabLst>
                      </a:pPr>
                      <a:r>
                        <a:rPr lang="en-US" sz="2200" b="1">
                          <a:solidFill>
                            <a:schemeClr val="tx1"/>
                          </a:solidFill>
                          <a:effectLst/>
                          <a:latin typeface="Arial" charset="0"/>
                          <a:ea typeface="Arial" charset="0"/>
                          <a:cs typeface="Arial" charset="0"/>
                        </a:rPr>
                        <a:t>Bộ phận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3343089">
                <a:tc>
                  <a:txBody>
                    <a:bodyPr/>
                    <a:lstStyle/>
                    <a:p>
                      <a:pPr marL="67945">
                        <a:lnSpc>
                          <a:spcPct val="110000"/>
                        </a:lnSpc>
                        <a:spcAft>
                          <a:spcPts val="0"/>
                        </a:spcAft>
                      </a:pPr>
                      <a:r>
                        <a:rPr lang="vi-VN" sz="2200" b="1">
                          <a:solidFill>
                            <a:srgbClr val="C00000"/>
                          </a:solidFill>
                          <a:effectLst/>
                          <a:latin typeface="+mn-lt"/>
                          <a:ea typeface="Times New Roman" charset="0"/>
                          <a:cs typeface="Times New Roman" charset="0"/>
                        </a:rPr>
                        <a:t>Hoạt động xây dựng nhà trường</a:t>
                      </a:r>
                      <a:endParaRPr lang="en-US" sz="2200" b="1">
                        <a:solidFill>
                          <a:srgbClr val="C00000"/>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11455" algn="l"/>
                        </a:tabLst>
                      </a:pP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Thực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hiện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được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những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lời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nói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việc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làm</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để</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duy</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trì</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và</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phát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triển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quan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hệ</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với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bạn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bè</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thầy</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cô</a:t>
                      </a:r>
                      <a:r>
                        <a:rPr lang="en-US" sz="2200" b="1" dirty="0">
                          <a:solidFill>
                            <a:schemeClr val="tx1"/>
                          </a:solidFill>
                          <a:effectLst/>
                          <a:latin typeface="Arial" charset="0"/>
                          <a:ea typeface="Arial" charset="0"/>
                          <a:cs typeface="Arial" charset="0"/>
                        </a:rPr>
                        <a:t>. </a:t>
                      </a:r>
                    </a:p>
                    <a:p>
                      <a:pPr>
                        <a:lnSpc>
                          <a:spcPct val="110000"/>
                        </a:lnSpc>
                        <a:spcAft>
                          <a:spcPts val="0"/>
                        </a:spcAft>
                        <a:tabLst>
                          <a:tab pos="207010" algn="l"/>
                        </a:tabLst>
                      </a:pP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Nêu</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được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một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số</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vấn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đề</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thường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xảy</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ra</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trong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quan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hệ</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với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bạn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bè</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và</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đề</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xuất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được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cách</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giải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quyết</a:t>
                      </a:r>
                      <a:r>
                        <a:rPr lang="en-US" sz="2200" b="1" dirty="0">
                          <a:solidFill>
                            <a:schemeClr val="tx1"/>
                          </a:solidFill>
                          <a:effectLst/>
                          <a:latin typeface="Arial" charset="0"/>
                          <a:ea typeface="Arial" charset="0"/>
                          <a:cs typeface="Arial" charset="0"/>
                        </a:rPr>
                        <a:t>. </a:t>
                      </a:r>
                    </a:p>
                    <a:p>
                      <a:pPr>
                        <a:lnSpc>
                          <a:spcPct val="110000"/>
                        </a:lnSpc>
                        <a:spcAft>
                          <a:spcPts val="0"/>
                        </a:spcAft>
                        <a:tabLst>
                          <a:tab pos="199390" algn="l"/>
                        </a:tabLst>
                      </a:pP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Lập</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và</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thực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hiện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được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kế</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hoạch</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lao</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động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trong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nhà</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trường</a:t>
                      </a:r>
                      <a:r>
                        <a:rPr lang="en-US" sz="2200" b="1" dirty="0">
                          <a:solidFill>
                            <a:schemeClr val="tx1"/>
                          </a:solidFill>
                          <a:effectLst/>
                          <a:latin typeface="Arial" charset="0"/>
                          <a:ea typeface="Arial" charset="0"/>
                          <a:cs typeface="Arial" charset="0"/>
                        </a:rPr>
                        <a:t>. </a:t>
                      </a:r>
                    </a:p>
                    <a:p>
                      <a:pPr>
                        <a:lnSpc>
                          <a:spcPct val="110000"/>
                        </a:lnSpc>
                        <a:spcAft>
                          <a:spcPts val="0"/>
                        </a:spcAft>
                        <a:tabLst>
                          <a:tab pos="207010" algn="l"/>
                        </a:tabLst>
                      </a:pP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Tham</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gia</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HĐGDTCĐ</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của</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Đội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Thiếu</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niên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Tiền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phong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Hồ</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Chí</a:t>
                      </a:r>
                      <a:r>
                        <a:rPr lang="en-US" sz="2200" b="1" dirty="0">
                          <a:solidFill>
                            <a:schemeClr val="tx1"/>
                          </a:solidFill>
                          <a:effectLst/>
                          <a:latin typeface="Arial" charset="0"/>
                          <a:ea typeface="Arial" charset="0"/>
                          <a:cs typeface="Arial" charset="0"/>
                        </a:rPr>
                        <a:t> Minh </a:t>
                      </a:r>
                      <a:r>
                        <a:rPr lang="en-US" sz="2200" b="1" dirty="0" err="1">
                          <a:solidFill>
                            <a:schemeClr val="tx1"/>
                          </a:solidFill>
                          <a:effectLst/>
                          <a:latin typeface="Arial" charset="0"/>
                          <a:ea typeface="Arial" charset="0"/>
                          <a:cs typeface="Arial" charset="0"/>
                        </a:rPr>
                        <a:t>và</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của</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nhà</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trường</a:t>
                      </a:r>
                      <a:r>
                        <a:rPr lang="en-US" sz="2200" b="1" dirty="0">
                          <a:solidFill>
                            <a:schemeClr val="tx1"/>
                          </a:solidFill>
                          <a:effectLst/>
                          <a:latin typeface="Arial" charset="0"/>
                          <a:ea typeface="Arial" charset="0"/>
                          <a:cs typeface="Arial" charset="0"/>
                        </a:rPr>
                        <a: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11455" algn="l"/>
                        </a:tabLst>
                      </a:pPr>
                      <a:r>
                        <a:rPr lang="en-US" sz="2200" b="1">
                          <a:solidFill>
                            <a:schemeClr val="tx1"/>
                          </a:solidFill>
                          <a:effectLst/>
                          <a:latin typeface="Arial" charset="0"/>
                          <a:ea typeface="Arial" charset="0"/>
                          <a:cs typeface="Arial" charset="0"/>
                        </a:rPr>
                        <a:t>– Quyền tự do bày tỏ ý kiến (không trái pháp luật).</a:t>
                      </a:r>
                    </a:p>
                    <a:p>
                      <a:pPr>
                        <a:lnSpc>
                          <a:spcPct val="110000"/>
                        </a:lnSpc>
                        <a:spcAft>
                          <a:spcPts val="0"/>
                        </a:spcAft>
                        <a:tabLst>
                          <a:tab pos="211455" algn="l"/>
                        </a:tabLst>
                      </a:pPr>
                      <a:r>
                        <a:rPr lang="en-US" sz="2200" b="1">
                          <a:solidFill>
                            <a:schemeClr val="tx1"/>
                          </a:solidFill>
                          <a:effectLst/>
                          <a:latin typeface="Arial" charset="0"/>
                          <a:ea typeface="Arial" charset="0"/>
                          <a:cs typeface="Arial" charset="0"/>
                        </a:rPr>
                        <a:t>– Quyền tự do kết giao, hội họp tụ tập một cách hòa bình.</a:t>
                      </a:r>
                    </a:p>
                    <a:p>
                      <a:pPr>
                        <a:lnSpc>
                          <a:spcPct val="110000"/>
                        </a:lnSpc>
                        <a:spcAft>
                          <a:spcPts val="0"/>
                        </a:spcAft>
                        <a:tabLst>
                          <a:tab pos="211455" algn="l"/>
                        </a:tabLst>
                      </a:pPr>
                      <a:r>
                        <a:rPr lang="en-US" sz="2200" b="1">
                          <a:solidFill>
                            <a:schemeClr val="tx1"/>
                          </a:solidFill>
                          <a:effectLst/>
                          <a:latin typeface="Arial" charset="0"/>
                          <a:ea typeface="Arial" charset="0"/>
                          <a:cs typeface="Arial" charset="0"/>
                        </a:rPr>
                        <a:t>– Quyền và nghĩa vụ tham gia vào các hoạt động văn hóa (do nhà trường, địa phương tổ chức).</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11455" algn="l"/>
                        </a:tabLst>
                      </a:pPr>
                      <a:r>
                        <a:rPr lang="en-US" sz="2200" b="1" dirty="0" err="1">
                          <a:solidFill>
                            <a:schemeClr val="tx1"/>
                          </a:solidFill>
                          <a:effectLst/>
                          <a:latin typeface="Arial" charset="0"/>
                          <a:ea typeface="Arial" charset="0"/>
                          <a:cs typeface="Arial" charset="0"/>
                        </a:rPr>
                        <a:t>Bộ</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phận</a:t>
                      </a:r>
                      <a:endParaRPr lang="en-US" sz="2200" b="1" dirty="0">
                        <a:solidFill>
                          <a:schemeClr val="tx1"/>
                        </a:solidFill>
                        <a:effectLst/>
                        <a:latin typeface="Arial" charset="0"/>
                        <a:ea typeface="Arial" charset="0"/>
                        <a:cs typeface="Arial" charset="0"/>
                      </a:endParaRPr>
                    </a:p>
                    <a:p>
                      <a:pPr>
                        <a:lnSpc>
                          <a:spcPct val="110000"/>
                        </a:lnSpc>
                        <a:spcAft>
                          <a:spcPts val="0"/>
                        </a:spcAft>
                        <a:tabLst>
                          <a:tab pos="211455" algn="l"/>
                        </a:tabLst>
                      </a:pPr>
                      <a:r>
                        <a:rPr lang="en-US" sz="2200" b="1" dirty="0">
                          <a:solidFill>
                            <a:schemeClr val="tx1"/>
                          </a:solidFill>
                          <a:effectLst/>
                          <a:latin typeface="Arial" charset="0"/>
                          <a:ea typeface="Arial" charset="0"/>
                          <a:cs typeface="Arial" charset="0"/>
                        </a:rPr>
                        <a:t> </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96281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82"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grpSp>
        <p:nvGrpSpPr>
          <p:cNvPr id="7" name="Group 7"/>
          <p:cNvGrpSpPr/>
          <p:nvPr/>
        </p:nvGrpSpPr>
        <p:grpSpPr>
          <a:xfrm>
            <a:off x="609600" y="495300"/>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4</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482258725"/>
              </p:ext>
            </p:extLst>
          </p:nvPr>
        </p:nvGraphicFramePr>
        <p:xfrm>
          <a:off x="851875" y="3511669"/>
          <a:ext cx="17055124" cy="5443105"/>
        </p:xfrm>
        <a:graphic>
          <a:graphicData uri="http://schemas.openxmlformats.org/drawingml/2006/table">
            <a:tbl>
              <a:tblPr firstRow="1" firstCol="1" lastRow="1" lastCol="1" bandRow="1" bandCol="1">
                <a:tableStyleId>{5C22544A-7EE6-4342-B048-85BDC9FD1C3A}</a:tableStyleId>
              </a:tblPr>
              <a:tblGrid>
                <a:gridCol w="2506327">
                  <a:extLst>
                    <a:ext uri="{9D8B030D-6E8A-4147-A177-3AD203B41FA5}">
                      <a16:colId xmlns:a16="http://schemas.microsoft.com/office/drawing/2014/main" val="20000"/>
                    </a:ext>
                  </a:extLst>
                </a:gridCol>
                <a:gridCol w="8151949">
                  <a:extLst>
                    <a:ext uri="{9D8B030D-6E8A-4147-A177-3AD203B41FA5}">
                      <a16:colId xmlns:a16="http://schemas.microsoft.com/office/drawing/2014/main" val="20001"/>
                    </a:ext>
                  </a:extLst>
                </a:gridCol>
                <a:gridCol w="4532118">
                  <a:extLst>
                    <a:ext uri="{9D8B030D-6E8A-4147-A177-3AD203B41FA5}">
                      <a16:colId xmlns:a16="http://schemas.microsoft.com/office/drawing/2014/main" val="20002"/>
                    </a:ext>
                  </a:extLst>
                </a:gridCol>
                <a:gridCol w="1864730">
                  <a:extLst>
                    <a:ext uri="{9D8B030D-6E8A-4147-A177-3AD203B41FA5}">
                      <a16:colId xmlns:a16="http://schemas.microsoft.com/office/drawing/2014/main" val="20003"/>
                    </a:ext>
                  </a:extLst>
                </a:gridCol>
              </a:tblGrid>
              <a:tr h="1224538">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918404">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ĐẾN XÃ HỘI</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3300163">
                <a:tc>
                  <a:txBody>
                    <a:bodyPr/>
                    <a:lstStyle/>
                    <a:p>
                      <a:pPr marL="67945">
                        <a:lnSpc>
                          <a:spcPct val="110000"/>
                        </a:lnSpc>
                        <a:spcAft>
                          <a:spcPts val="0"/>
                        </a:spcAft>
                      </a:pPr>
                      <a:r>
                        <a:rPr lang="vi-VN" sz="2200">
                          <a:solidFill>
                            <a:srgbClr val="C00000"/>
                          </a:solidFill>
                          <a:effectLst/>
                          <a:latin typeface="+mn-lt"/>
                          <a:ea typeface="Times New Roman" charset="0"/>
                          <a:cs typeface="Times New Roman" charset="0"/>
                        </a:rPr>
                        <a:t>Hoạt động xây dựng cộng đồng</a:t>
                      </a:r>
                      <a:endParaRPr lang="en-US" sz="2200">
                        <a:solidFill>
                          <a:srgbClr val="C00000"/>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Thực</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hiện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được</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hành</a:t>
                      </a:r>
                      <a:r>
                        <a:rPr lang="en-US" sz="2200" dirty="0">
                          <a:solidFill>
                            <a:schemeClr val="tx1"/>
                          </a:solidFill>
                          <a:effectLst/>
                          <a:latin typeface="Arial" charset="0"/>
                          <a:ea typeface="Arial" charset="0"/>
                          <a:cs typeface="Arial" charset="0"/>
                        </a:rPr>
                        <a:t> vi </a:t>
                      </a:r>
                      <a:r>
                        <a:rPr lang="en-US" sz="2200" dirty="0" err="1">
                          <a:solidFill>
                            <a:schemeClr val="tx1"/>
                          </a:solidFill>
                          <a:effectLst/>
                          <a:latin typeface="Arial" charset="0"/>
                          <a:ea typeface="Arial" charset="0"/>
                          <a:cs typeface="Arial" charset="0"/>
                        </a:rPr>
                        <a:t>có</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văn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hoá</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nơi</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công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cộng</a:t>
                      </a:r>
                      <a:r>
                        <a:rPr lang="en-US" sz="2200" dirty="0">
                          <a:solidFill>
                            <a:schemeClr val="tx1"/>
                          </a:solidFill>
                          <a:effectLst/>
                          <a:latin typeface="Arial" charset="0"/>
                          <a:ea typeface="Arial" charset="0"/>
                          <a:cs typeface="Arial" charset="0"/>
                        </a:rPr>
                        <a:t>.</a:t>
                      </a:r>
                    </a:p>
                    <a:p>
                      <a:pPr>
                        <a:lnSpc>
                          <a:spcPct val="110000"/>
                        </a:lnSpc>
                        <a:spcAft>
                          <a:spcPts val="0"/>
                        </a:spcAft>
                        <a:tabLst>
                          <a:tab pos="199390" algn="l"/>
                        </a:tabLst>
                      </a:pP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Đề</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xuất</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được</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một</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số</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hoạt</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động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kết</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nối</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những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người</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sống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xung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quanh</a:t>
                      </a:r>
                      <a:r>
                        <a:rPr lang="en-US" sz="2200" dirty="0">
                          <a:solidFill>
                            <a:schemeClr val="tx1"/>
                          </a:solidFill>
                          <a:effectLst/>
                          <a:latin typeface="Arial" charset="0"/>
                          <a:ea typeface="Arial" charset="0"/>
                          <a:cs typeface="Arial" charset="0"/>
                        </a:rPr>
                        <a:t>.</a:t>
                      </a:r>
                    </a:p>
                    <a:p>
                      <a:pPr>
                        <a:lnSpc>
                          <a:spcPct val="110000"/>
                        </a:lnSpc>
                        <a:spcAft>
                          <a:spcPts val="0"/>
                        </a:spcAft>
                        <a:tabLst>
                          <a:tab pos="200660" algn="l"/>
                        </a:tabLst>
                      </a:pP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Tham</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gia</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tích</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cực</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vào</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các</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hoạt</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động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đền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ơn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đáp</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nghĩa</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và</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hoạt</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động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giáo</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dục</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truyền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thống</a:t>
                      </a:r>
                      <a:r>
                        <a:rPr lang="en-US" sz="2200" dirty="0">
                          <a:solidFill>
                            <a:schemeClr val="tx1"/>
                          </a:solidFill>
                          <a:effectLst/>
                          <a:latin typeface="Arial" charset="0"/>
                          <a:ea typeface="Arial" charset="0"/>
                          <a:cs typeface="Arial" charset="0"/>
                        </a:rPr>
                        <a:t> ở </a:t>
                      </a:r>
                      <a:r>
                        <a:rPr lang="en-US" sz="2200" dirty="0" err="1">
                          <a:solidFill>
                            <a:schemeClr val="tx1"/>
                          </a:solidFill>
                          <a:effectLst/>
                          <a:latin typeface="Arial" charset="0"/>
                          <a:ea typeface="Arial" charset="0"/>
                          <a:cs typeface="Arial" charset="0"/>
                        </a:rPr>
                        <a:t>địa</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phương</a:t>
                      </a:r>
                      <a:r>
                        <a:rPr lang="en-US" sz="2200" dirty="0">
                          <a:solidFill>
                            <a:schemeClr val="tx1"/>
                          </a:solidFill>
                          <a:effectLst/>
                          <a:latin typeface="Arial" charset="0"/>
                          <a:ea typeface="Arial" charset="0"/>
                          <a:cs typeface="Arial" charset="0"/>
                        </a:rPr>
                        <a: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a:solidFill>
                            <a:schemeClr val="tx1"/>
                          </a:solidFill>
                          <a:effectLst/>
                          <a:latin typeface="Arial" charset="0"/>
                          <a:ea typeface="Arial" charset="0"/>
                          <a:cs typeface="Arial" charset="0"/>
                        </a:rPr>
                        <a:t>– Quyền tự do, tín ngưỡng, tôn giáo.</a:t>
                      </a:r>
                    </a:p>
                    <a:p>
                      <a:pPr>
                        <a:lnSpc>
                          <a:spcPct val="110000"/>
                        </a:lnSpc>
                        <a:spcAft>
                          <a:spcPts val="0"/>
                        </a:spcAft>
                        <a:tabLst>
                          <a:tab pos="199390" algn="l"/>
                        </a:tabLst>
                      </a:pPr>
                      <a:r>
                        <a:rPr lang="en-US" sz="2200">
                          <a:solidFill>
                            <a:schemeClr val="tx1"/>
                          </a:solidFill>
                          <a:effectLst/>
                          <a:latin typeface="Arial" charset="0"/>
                          <a:ea typeface="Arial" charset="0"/>
                          <a:cs typeface="Arial" charset="0"/>
                        </a:rPr>
                        <a:t>– Quyền tự do bày tỏ ý kiến (không trái pháp luật)</a:t>
                      </a:r>
                    </a:p>
                    <a:p>
                      <a:pPr>
                        <a:lnSpc>
                          <a:spcPct val="110000"/>
                        </a:lnSpc>
                        <a:spcAft>
                          <a:spcPts val="0"/>
                        </a:spcAft>
                        <a:tabLst>
                          <a:tab pos="199390" algn="l"/>
                        </a:tabLst>
                      </a:pPr>
                      <a:r>
                        <a:rPr lang="en-US" sz="2200">
                          <a:solidFill>
                            <a:schemeClr val="tx1"/>
                          </a:solidFill>
                          <a:effectLst/>
                          <a:latin typeface="Arial" charset="0"/>
                          <a:ea typeface="Arial" charset="0"/>
                          <a:cs typeface="Arial" charset="0"/>
                        </a:rPr>
                        <a:t>– Quyền tự do kết giao, hội họp tụ tập một cách hòa bình.</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dirty="0" err="1">
                          <a:solidFill>
                            <a:schemeClr val="tx1"/>
                          </a:solidFill>
                          <a:effectLst/>
                          <a:latin typeface="Arial" charset="0"/>
                          <a:ea typeface="Arial" charset="0"/>
                          <a:cs typeface="Arial" charset="0"/>
                        </a:rPr>
                        <a:t>Bộ</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phận</a:t>
                      </a:r>
                      <a:endParaRPr lang="en-US" sz="2200" dirty="0">
                        <a:solidFill>
                          <a:schemeClr val="tx1"/>
                        </a:solidFill>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5105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627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4</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314681407"/>
              </p:ext>
            </p:extLst>
          </p:nvPr>
        </p:nvGraphicFramePr>
        <p:xfrm>
          <a:off x="1393842" y="2810897"/>
          <a:ext cx="16283776" cy="6752202"/>
        </p:xfrm>
        <a:graphic>
          <a:graphicData uri="http://schemas.openxmlformats.org/drawingml/2006/table">
            <a:tbl>
              <a:tblPr firstRow="1" firstCol="1" lastRow="1" lastCol="1" bandRow="1" bandCol="1">
                <a:tableStyleId>{5C22544A-7EE6-4342-B048-85BDC9FD1C3A}</a:tableStyleId>
              </a:tblPr>
              <a:tblGrid>
                <a:gridCol w="3307726">
                  <a:extLst>
                    <a:ext uri="{9D8B030D-6E8A-4147-A177-3AD203B41FA5}">
                      <a16:colId xmlns:a16="http://schemas.microsoft.com/office/drawing/2014/main" val="20000"/>
                    </a:ext>
                  </a:extLst>
                </a:gridCol>
                <a:gridCol w="6868511">
                  <a:extLst>
                    <a:ext uri="{9D8B030D-6E8A-4147-A177-3AD203B41FA5}">
                      <a16:colId xmlns:a16="http://schemas.microsoft.com/office/drawing/2014/main" val="20001"/>
                    </a:ext>
                  </a:extLst>
                </a:gridCol>
                <a:gridCol w="4327145">
                  <a:extLst>
                    <a:ext uri="{9D8B030D-6E8A-4147-A177-3AD203B41FA5}">
                      <a16:colId xmlns:a16="http://schemas.microsoft.com/office/drawing/2014/main" val="20002"/>
                    </a:ext>
                  </a:extLst>
                </a:gridCol>
                <a:gridCol w="1780394">
                  <a:extLst>
                    <a:ext uri="{9D8B030D-6E8A-4147-A177-3AD203B41FA5}">
                      <a16:colId xmlns:a16="http://schemas.microsoft.com/office/drawing/2014/main" val="20003"/>
                    </a:ext>
                  </a:extLst>
                </a:gridCol>
              </a:tblGrid>
              <a:tr h="1498696">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765874">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ĐẾN TỰ NHIÊN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1735564">
                <a:tc>
                  <a:txBody>
                    <a:bodyPr/>
                    <a:lstStyle/>
                    <a:p>
                      <a:pPr marL="67945">
                        <a:lnSpc>
                          <a:spcPct val="110000"/>
                        </a:lnSpc>
                        <a:spcAft>
                          <a:spcPts val="0"/>
                        </a:spcAft>
                      </a:pPr>
                      <a:r>
                        <a:rPr lang="vi-VN" sz="2200" b="1">
                          <a:solidFill>
                            <a:srgbClr val="C00000"/>
                          </a:solidFill>
                          <a:effectLst/>
                          <a:latin typeface="+mn-lt"/>
                          <a:ea typeface="Times New Roman" charset="0"/>
                          <a:cs typeface="Times New Roman" charset="0"/>
                        </a:rPr>
                        <a:t>Hoạt động tìm hiểu và bảo tồn cảnh quan thiên nhiên</a:t>
                      </a:r>
                      <a:endParaRPr lang="en-US" sz="2200" b="1">
                        <a:solidFill>
                          <a:srgbClr val="C00000"/>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Giới thiệu được với bạn bè, người thân về cảnh quan thiên nhiên ở địa phương. </a:t>
                      </a:r>
                    </a:p>
                    <a:p>
                      <a:pPr>
                        <a:lnSpc>
                          <a:spcPct val="110000"/>
                        </a:lnSpc>
                        <a:spcAft>
                          <a:spcPts val="0"/>
                        </a:spcAft>
                        <a:tabLst>
                          <a:tab pos="226695" algn="l"/>
                        </a:tabLst>
                      </a:pPr>
                      <a:r>
                        <a:rPr lang="en-US" sz="2200" b="1">
                          <a:solidFill>
                            <a:schemeClr val="tx1"/>
                          </a:solidFill>
                          <a:effectLst/>
                          <a:latin typeface="Arial" charset="0"/>
                          <a:ea typeface="Arial" charset="0"/>
                          <a:cs typeface="Arial" charset="0"/>
                        </a:rPr>
                        <a:t>– Thực hiện được một số việc làm cụ thể để chăm sóc, bảo vệ cảnh quan thiên nhiên.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Quyền và nghĩa vụ bảo vệ môi trường, tài nguyên thiên nhiên.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dirty="0" err="1">
                          <a:solidFill>
                            <a:schemeClr val="tx1"/>
                          </a:solidFill>
                          <a:effectLst/>
                          <a:latin typeface="Arial" charset="0"/>
                          <a:ea typeface="Arial" charset="0"/>
                          <a:cs typeface="Arial" charset="0"/>
                        </a:rPr>
                        <a:t>Bộ</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phận</a:t>
                      </a:r>
                      <a:endParaRPr lang="en-US" sz="2200" b="1" dirty="0">
                        <a:solidFill>
                          <a:schemeClr val="tx1"/>
                        </a:solidFill>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2752068">
                <a:tc>
                  <a:txBody>
                    <a:bodyPr/>
                    <a:lstStyle/>
                    <a:p>
                      <a:pPr marL="67945">
                        <a:lnSpc>
                          <a:spcPct val="110000"/>
                        </a:lnSpc>
                        <a:spcAft>
                          <a:spcPts val="0"/>
                        </a:spcAft>
                      </a:pPr>
                      <a:r>
                        <a:rPr lang="vi-VN" sz="2200" b="1">
                          <a:solidFill>
                            <a:srgbClr val="C00000"/>
                          </a:solidFill>
                          <a:effectLst/>
                          <a:latin typeface="+mn-lt"/>
                          <a:ea typeface="Times New Roman" charset="0"/>
                          <a:cs typeface="Times New Roman" charset="0"/>
                        </a:rPr>
                        <a:t>Hoạt động tìm hiểu và bảo vệ môi trường</a:t>
                      </a:r>
                      <a:endParaRPr lang="en-US" sz="2200" b="1">
                        <a:solidFill>
                          <a:srgbClr val="C00000"/>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Tìm hiểu được thực trạng vệ sinh trường, lớp.</a:t>
                      </a:r>
                    </a:p>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Thực hiện được những việc làm cụ thể để giữ gìn trường học xanh, sạch, đẹp.</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Quyền và nghĩa vụ bảo vệ môi trường, tài nguyên thiên nhiên.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dirty="0" err="1">
                          <a:solidFill>
                            <a:schemeClr val="tx1"/>
                          </a:solidFill>
                          <a:effectLst/>
                          <a:latin typeface="Arial" charset="0"/>
                          <a:ea typeface="Arial" charset="0"/>
                          <a:cs typeface="Arial" charset="0"/>
                        </a:rPr>
                        <a:t>Bộ</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phận</a:t>
                      </a:r>
                      <a:endParaRPr lang="en-US" sz="2200" b="1" dirty="0">
                        <a:solidFill>
                          <a:schemeClr val="tx1"/>
                        </a:solidFill>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16309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6" name="Freeform 6"/>
          <p:cNvSpPr/>
          <p:nvPr/>
        </p:nvSpPr>
        <p:spPr>
          <a:xfrm rot="-5400000">
            <a:off x="2679015" y="973431"/>
            <a:ext cx="6885607" cy="9865267"/>
          </a:xfrm>
          <a:custGeom>
            <a:avLst/>
            <a:gdLst/>
            <a:ahLst/>
            <a:cxnLst/>
            <a:rect l="l" t="t" r="r" b="b"/>
            <a:pathLst>
              <a:path w="6885607" h="9865267">
                <a:moveTo>
                  <a:pt x="0" y="0"/>
                </a:moveTo>
                <a:lnTo>
                  <a:pt x="6885607" y="0"/>
                </a:lnTo>
                <a:lnTo>
                  <a:pt x="6885607" y="9865267"/>
                </a:lnTo>
                <a:lnTo>
                  <a:pt x="0" y="9865267"/>
                </a:lnTo>
                <a:lnTo>
                  <a:pt x="0" y="0"/>
                </a:lnTo>
                <a:close/>
              </a:path>
            </a:pathLst>
          </a:custGeom>
          <a:blipFill>
            <a:blip r:embed="rId9">
              <a:extLst>
                <a:ext uri="{96DAC541-7B7A-43D3-8B79-37D633B846F1}">
                  <asvg:svgBlip xmlns="" xmlns:asvg="http://schemas.microsoft.com/office/drawing/2016/SVG/main" r:embed="rId10"/>
                </a:ext>
              </a:extLst>
            </a:blip>
            <a:stretch>
              <a:fillRect l="-519" r="-519"/>
            </a:stretch>
          </a:blipFill>
        </p:spPr>
        <p:txBody>
          <a:bodyPr/>
          <a:lstStyle/>
          <a:p>
            <a:endParaRPr lang="en-US"/>
          </a:p>
        </p:txBody>
      </p:sp>
      <p:grpSp>
        <p:nvGrpSpPr>
          <p:cNvPr id="7" name="Group 7"/>
          <p:cNvGrpSpPr/>
          <p:nvPr/>
        </p:nvGrpSpPr>
        <p:grpSpPr>
          <a:xfrm>
            <a:off x="609600" y="495300"/>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0" name="Freeform 10"/>
          <p:cNvSpPr/>
          <p:nvPr/>
        </p:nvSpPr>
        <p:spPr>
          <a:xfrm>
            <a:off x="10338979" y="3665013"/>
            <a:ext cx="6272621" cy="6979272"/>
          </a:xfrm>
          <a:custGeom>
            <a:avLst/>
            <a:gdLst/>
            <a:ahLst/>
            <a:cxnLst/>
            <a:rect l="l" t="t" r="r" b="b"/>
            <a:pathLst>
              <a:path w="6272621" h="6979272">
                <a:moveTo>
                  <a:pt x="0" y="0"/>
                </a:moveTo>
                <a:lnTo>
                  <a:pt x="6272621" y="0"/>
                </a:lnTo>
                <a:lnTo>
                  <a:pt x="6272621" y="6979273"/>
                </a:lnTo>
                <a:lnTo>
                  <a:pt x="0" y="6979273"/>
                </a:lnTo>
                <a:lnTo>
                  <a:pt x="0" y="0"/>
                </a:lnTo>
                <a:close/>
              </a:path>
            </a:pathLst>
          </a:custGeom>
          <a:blipFill>
            <a:blip r:embed="rId11"/>
            <a:stretch>
              <a:fillRect/>
            </a:stretch>
          </a:blipFill>
        </p:spPr>
        <p:txBody>
          <a:bodyPr/>
          <a:lstStyle/>
          <a:p>
            <a:endParaRPr lang="en-US"/>
          </a:p>
        </p:txBody>
      </p:sp>
      <p:sp>
        <p:nvSpPr>
          <p:cNvPr id="11" name="TextBox 11"/>
          <p:cNvSpPr txBox="1"/>
          <p:nvPr/>
        </p:nvSpPr>
        <p:spPr>
          <a:xfrm>
            <a:off x="1028700" y="616983"/>
            <a:ext cx="16230600" cy="1325872"/>
          </a:xfrm>
          <a:prstGeom prst="rect">
            <a:avLst/>
          </a:prstGeom>
        </p:spPr>
        <p:txBody>
          <a:bodyPr lIns="0" tIns="0" rIns="0" bIns="0" rtlCol="0" anchor="t">
            <a:spAutoFit/>
          </a:bodyPr>
          <a:lstStyle/>
          <a:p>
            <a:pPr algn="ctr">
              <a:lnSpc>
                <a:spcPts val="10920"/>
              </a:lnSpc>
            </a:pPr>
            <a:r>
              <a:rPr lang="en-US" sz="7800" b="1" dirty="0">
                <a:solidFill>
                  <a:srgbClr val="FFFFFF"/>
                </a:solidFill>
                <a:latin typeface="Arial" panose="020B0604020202020204" pitchFamily="34" charset="0"/>
                <a:cs typeface="Arial" panose="020B0604020202020204" pitchFamily="34" charset="0"/>
              </a:rPr>
              <a:t> NỘI DUNG 1</a:t>
            </a:r>
          </a:p>
        </p:txBody>
      </p:sp>
      <p:sp>
        <p:nvSpPr>
          <p:cNvPr id="12" name="TextBox 12"/>
          <p:cNvSpPr txBox="1"/>
          <p:nvPr/>
        </p:nvSpPr>
        <p:spPr>
          <a:xfrm>
            <a:off x="2177139" y="4394174"/>
            <a:ext cx="8064822" cy="4154984"/>
          </a:xfrm>
          <a:prstGeom prst="rect">
            <a:avLst/>
          </a:prstGeom>
        </p:spPr>
        <p:txBody>
          <a:bodyPr wrap="square" lIns="0" tIns="0" rIns="0" bIns="0" rtlCol="0" anchor="t">
            <a:spAutoFit/>
          </a:bodyPr>
          <a:lstStyle/>
          <a:p>
            <a:pPr algn="just"/>
            <a:r>
              <a:rPr lang="en-US" sz="5400" b="1" dirty="0" err="1"/>
              <a:t>Nội</a:t>
            </a:r>
            <a:r>
              <a:rPr lang="en-US" sz="5400" b="1" dirty="0"/>
              <a:t> dung, </a:t>
            </a:r>
            <a:r>
              <a:rPr lang="en-US" sz="5400" b="1" dirty="0" err="1"/>
              <a:t>địa</a:t>
            </a:r>
            <a:r>
              <a:rPr lang="en-US" sz="5400" b="1" dirty="0"/>
              <a:t> </a:t>
            </a:r>
            <a:r>
              <a:rPr lang="en-US" sz="5400" b="1" dirty="0" err="1"/>
              <a:t>chỉ</a:t>
            </a:r>
            <a:r>
              <a:rPr lang="en-US" sz="5400" b="1" dirty="0"/>
              <a:t> </a:t>
            </a:r>
            <a:r>
              <a:rPr lang="en-US" sz="5400" b="1" dirty="0" err="1"/>
              <a:t>và</a:t>
            </a:r>
            <a:r>
              <a:rPr lang="en-US" sz="5400" b="1" dirty="0"/>
              <a:t> </a:t>
            </a:r>
            <a:r>
              <a:rPr lang="en-US" sz="5400" b="1" dirty="0" err="1"/>
              <a:t>gợi</a:t>
            </a:r>
            <a:r>
              <a:rPr lang="en-US" sz="5400" b="1" dirty="0"/>
              <a:t> ý </a:t>
            </a:r>
            <a:r>
              <a:rPr lang="en-US" sz="5400" b="1" dirty="0" err="1"/>
              <a:t>cách</a:t>
            </a:r>
            <a:r>
              <a:rPr lang="en-US" sz="5400" b="1" dirty="0"/>
              <a:t> </a:t>
            </a:r>
            <a:r>
              <a:rPr lang="en-US" sz="5400" b="1" dirty="0" err="1"/>
              <a:t>tích</a:t>
            </a:r>
            <a:r>
              <a:rPr lang="en-US" sz="5400" b="1" dirty="0"/>
              <a:t> </a:t>
            </a:r>
            <a:r>
              <a:rPr lang="en-US" sz="5400" b="1" dirty="0" err="1"/>
              <a:t>hợp</a:t>
            </a:r>
            <a:r>
              <a:rPr lang="en-US" sz="5400" b="1" dirty="0"/>
              <a:t> </a:t>
            </a:r>
            <a:r>
              <a:rPr lang="en-US" sz="5400" b="1" dirty="0" err="1"/>
              <a:t>giáo</a:t>
            </a:r>
            <a:r>
              <a:rPr lang="en-US" sz="5400" b="1" dirty="0"/>
              <a:t> </a:t>
            </a:r>
            <a:r>
              <a:rPr lang="en-US" sz="5400" b="1" dirty="0" err="1"/>
              <a:t>dục</a:t>
            </a:r>
            <a:r>
              <a:rPr lang="en-US" sz="5400" b="1" dirty="0"/>
              <a:t> </a:t>
            </a:r>
            <a:r>
              <a:rPr lang="en-US" sz="5400" b="1" dirty="0" err="1"/>
              <a:t>quyền</a:t>
            </a:r>
            <a:r>
              <a:rPr lang="en-US" sz="5400" b="1" dirty="0"/>
              <a:t> con </a:t>
            </a:r>
            <a:r>
              <a:rPr lang="en-US" sz="5400" b="1" dirty="0" err="1"/>
              <a:t>người</a:t>
            </a:r>
            <a:r>
              <a:rPr lang="en-US" sz="5400" b="1" dirty="0"/>
              <a:t> </a:t>
            </a:r>
            <a:r>
              <a:rPr lang="en-US" sz="5400" b="1" dirty="0" err="1"/>
              <a:t>vào</a:t>
            </a:r>
            <a:r>
              <a:rPr lang="en-US" sz="5400" b="1" dirty="0"/>
              <a:t> </a:t>
            </a:r>
            <a:r>
              <a:rPr lang="en-US" sz="5400" b="1" dirty="0" err="1"/>
              <a:t>Chương</a:t>
            </a:r>
            <a:r>
              <a:rPr lang="en-US" sz="5400" b="1" dirty="0"/>
              <a:t> </a:t>
            </a:r>
            <a:r>
              <a:rPr lang="en-US" sz="5400" b="1" dirty="0" err="1"/>
              <a:t>trình</a:t>
            </a:r>
            <a:r>
              <a:rPr lang="en-US" sz="5400" b="1" dirty="0"/>
              <a:t> </a:t>
            </a:r>
            <a:r>
              <a:rPr lang="en-US" sz="5400" b="1" dirty="0" err="1"/>
              <a:t>Hoạt</a:t>
            </a:r>
            <a:r>
              <a:rPr lang="en-US" sz="5400" b="1" dirty="0"/>
              <a:t> </a:t>
            </a:r>
            <a:r>
              <a:rPr lang="en-US" sz="5400" b="1" dirty="0" err="1"/>
              <a:t>động</a:t>
            </a:r>
            <a:r>
              <a:rPr lang="en-US" sz="5400" b="1" dirty="0"/>
              <a:t> </a:t>
            </a:r>
            <a:r>
              <a:rPr lang="en-US" sz="5400" b="1" dirty="0" err="1"/>
              <a:t>trải</a:t>
            </a:r>
            <a:r>
              <a:rPr lang="en-US" sz="5400" b="1" dirty="0"/>
              <a:t> </a:t>
            </a:r>
            <a:r>
              <a:rPr lang="en-US" sz="5400" b="1" dirty="0" err="1"/>
              <a:t>nghiệm</a:t>
            </a:r>
            <a:r>
              <a:rPr lang="en-US" sz="5400" dirty="0">
                <a:effectLst/>
              </a:rPr>
              <a:t> </a:t>
            </a:r>
            <a:r>
              <a:rPr lang="en-US" sz="5400" b="1" dirty="0"/>
              <a:t> </a:t>
            </a:r>
            <a:endParaRPr lang="en-US" sz="5400" dirty="0">
              <a:solidFill>
                <a:srgbClr val="0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1843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627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4</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782739944"/>
              </p:ext>
            </p:extLst>
          </p:nvPr>
        </p:nvGraphicFramePr>
        <p:xfrm>
          <a:off x="846435" y="3599916"/>
          <a:ext cx="16831184" cy="5653339"/>
        </p:xfrm>
        <a:graphic>
          <a:graphicData uri="http://schemas.openxmlformats.org/drawingml/2006/table">
            <a:tbl>
              <a:tblPr firstRow="1" firstCol="1" lastRow="1" lastCol="1" bandRow="1" bandCol="1">
                <a:tableStyleId>{5C22544A-7EE6-4342-B048-85BDC9FD1C3A}</a:tableStyleId>
              </a:tblPr>
              <a:tblGrid>
                <a:gridCol w="3418920">
                  <a:extLst>
                    <a:ext uri="{9D8B030D-6E8A-4147-A177-3AD203B41FA5}">
                      <a16:colId xmlns:a16="http://schemas.microsoft.com/office/drawing/2014/main" val="20000"/>
                    </a:ext>
                  </a:extLst>
                </a:gridCol>
                <a:gridCol w="7099409">
                  <a:extLst>
                    <a:ext uri="{9D8B030D-6E8A-4147-A177-3AD203B41FA5}">
                      <a16:colId xmlns:a16="http://schemas.microsoft.com/office/drawing/2014/main" val="20001"/>
                    </a:ext>
                  </a:extLst>
                </a:gridCol>
                <a:gridCol w="4472610">
                  <a:extLst>
                    <a:ext uri="{9D8B030D-6E8A-4147-A177-3AD203B41FA5}">
                      <a16:colId xmlns:a16="http://schemas.microsoft.com/office/drawing/2014/main" val="20002"/>
                    </a:ext>
                  </a:extLst>
                </a:gridCol>
                <a:gridCol w="1840245">
                  <a:extLst>
                    <a:ext uri="{9D8B030D-6E8A-4147-A177-3AD203B41FA5}">
                      <a16:colId xmlns:a16="http://schemas.microsoft.com/office/drawing/2014/main" val="20003"/>
                    </a:ext>
                  </a:extLst>
                </a:gridCol>
              </a:tblGrid>
              <a:tr h="1758500">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898642">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NGHIỆP</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2996197">
                <a:tc>
                  <a:txBody>
                    <a:bodyPr/>
                    <a:lstStyle/>
                    <a:p>
                      <a:pPr>
                        <a:lnSpc>
                          <a:spcPct val="110000"/>
                        </a:lnSpc>
                        <a:spcAft>
                          <a:spcPts val="0"/>
                        </a:spcAft>
                        <a:tabLst>
                          <a:tab pos="199390" algn="l"/>
                        </a:tabLst>
                      </a:pPr>
                      <a:r>
                        <a:rPr lang="en-US" sz="2200" b="1">
                          <a:solidFill>
                            <a:srgbClr val="C00000"/>
                          </a:solidFill>
                          <a:effectLst/>
                          <a:latin typeface="Arial" charset="0"/>
                          <a:ea typeface="Arial" charset="0"/>
                          <a:cs typeface="Arial" charset="0"/>
                        </a:rPr>
                        <a:t>Hoạt động tìm hiểu về nghề nghiệp</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Tìm</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hiểu</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được</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những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thông</a:t>
                      </a:r>
                      <a:r>
                        <a:rPr lang="en-US" sz="2200" dirty="0">
                          <a:solidFill>
                            <a:schemeClr val="tx1"/>
                          </a:solidFill>
                          <a:effectLst/>
                          <a:latin typeface="Arial" charset="0"/>
                          <a:ea typeface="Arial" charset="0"/>
                          <a:cs typeface="Arial" charset="0"/>
                        </a:rPr>
                        <a:t> tin </a:t>
                      </a:r>
                      <a:r>
                        <a:rPr lang="en-US" sz="2200" dirty="0" err="1">
                          <a:solidFill>
                            <a:schemeClr val="tx1"/>
                          </a:solidFill>
                          <a:effectLst/>
                          <a:latin typeface="Arial" charset="0"/>
                          <a:ea typeface="Arial" charset="0"/>
                          <a:cs typeface="Arial" charset="0"/>
                        </a:rPr>
                        <a:t>cơ</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bản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về</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nghề</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truyền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thống</a:t>
                      </a:r>
                      <a:r>
                        <a:rPr lang="en-US" sz="2200" dirty="0">
                          <a:solidFill>
                            <a:schemeClr val="tx1"/>
                          </a:solidFill>
                          <a:effectLst/>
                          <a:latin typeface="Arial" charset="0"/>
                          <a:ea typeface="Arial" charset="0"/>
                          <a:cs typeface="Arial" charset="0"/>
                        </a:rPr>
                        <a:t> ở </a:t>
                      </a:r>
                      <a:r>
                        <a:rPr lang="en-US" sz="2200" dirty="0" err="1">
                          <a:solidFill>
                            <a:schemeClr val="tx1"/>
                          </a:solidFill>
                          <a:effectLst/>
                          <a:latin typeface="Arial" charset="0"/>
                          <a:ea typeface="Arial" charset="0"/>
                          <a:cs typeface="Arial" charset="0"/>
                        </a:rPr>
                        <a:t>địa</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phương</a:t>
                      </a:r>
                      <a:r>
                        <a:rPr lang="en-US" sz="2200" dirty="0">
                          <a:solidFill>
                            <a:schemeClr val="tx1"/>
                          </a:solidFill>
                          <a:effectLst/>
                          <a:latin typeface="Arial" charset="0"/>
                          <a:ea typeface="Arial" charset="0"/>
                          <a:cs typeface="Arial" charset="0"/>
                        </a:rPr>
                        <a:t>.</a:t>
                      </a:r>
                    </a:p>
                    <a:p>
                      <a:pPr>
                        <a:lnSpc>
                          <a:spcPct val="110000"/>
                        </a:lnSpc>
                        <a:spcAft>
                          <a:spcPts val="0"/>
                        </a:spcAft>
                        <a:tabLst>
                          <a:tab pos="219075" algn="l"/>
                        </a:tabLst>
                      </a:pP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Trải</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nghiệm</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một</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số</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công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việc</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của</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nghề</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truyền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thống</a:t>
                      </a:r>
                      <a:r>
                        <a:rPr lang="en-US" sz="2200" dirty="0">
                          <a:solidFill>
                            <a:schemeClr val="tx1"/>
                          </a:solidFill>
                          <a:effectLst/>
                          <a:latin typeface="Arial" charset="0"/>
                          <a:ea typeface="Arial" charset="0"/>
                          <a:cs typeface="Arial" charset="0"/>
                        </a:rPr>
                        <a:t> ở </a:t>
                      </a:r>
                      <a:r>
                        <a:rPr lang="en-US" sz="2200" dirty="0" err="1">
                          <a:solidFill>
                            <a:schemeClr val="tx1"/>
                          </a:solidFill>
                          <a:effectLst/>
                          <a:latin typeface="Arial" charset="0"/>
                          <a:ea typeface="Arial" charset="0"/>
                          <a:cs typeface="Arial" charset="0"/>
                        </a:rPr>
                        <a:t>địa</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phương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và</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thể</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hiện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được</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hứng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thú</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với</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nghề</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truyền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thống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của</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địa</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phương</a:t>
                      </a:r>
                      <a:r>
                        <a:rPr lang="en-US" sz="2200" dirty="0">
                          <a:solidFill>
                            <a:schemeClr val="tx1"/>
                          </a:solidFill>
                          <a:effectLst/>
                          <a:latin typeface="Arial" charset="0"/>
                          <a:ea typeface="Arial" charset="0"/>
                          <a:cs typeface="Arial" charset="0"/>
                        </a:rPr>
                        <a:t>. </a:t>
                      </a:r>
                    </a:p>
                    <a:p>
                      <a:pPr>
                        <a:lnSpc>
                          <a:spcPct val="110000"/>
                        </a:lnSpc>
                        <a:spcAft>
                          <a:spcPts val="0"/>
                        </a:spcAft>
                        <a:tabLst>
                          <a:tab pos="199390" algn="l"/>
                        </a:tabLst>
                      </a:pP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Biết</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giữ</a:t>
                      </a:r>
                      <a:r>
                        <a:rPr lang="en-US" sz="2200" dirty="0">
                          <a:solidFill>
                            <a:schemeClr val="tx1"/>
                          </a:solidFill>
                          <a:effectLst/>
                          <a:latin typeface="Arial" charset="0"/>
                          <a:ea typeface="Arial" charset="0"/>
                          <a:cs typeface="Arial" charset="0"/>
                        </a:rPr>
                        <a:t> an </a:t>
                      </a:r>
                      <a:r>
                        <a:rPr lang="en-US" sz="2200" dirty="0" err="1">
                          <a:solidFill>
                            <a:schemeClr val="tx1"/>
                          </a:solidFill>
                          <a:effectLst/>
                          <a:latin typeface="Arial" charset="0"/>
                          <a:ea typeface="Arial" charset="0"/>
                          <a:cs typeface="Arial" charset="0"/>
                        </a:rPr>
                        <a:t>toàn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trong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lao</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động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khi</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làm</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nghề</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truyền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thống</a:t>
                      </a:r>
                      <a:r>
                        <a:rPr lang="en-US" sz="2200" dirty="0">
                          <a:solidFill>
                            <a:schemeClr val="tx1"/>
                          </a:solidFill>
                          <a:effectLst/>
                          <a:latin typeface="Arial" charset="0"/>
                          <a:ea typeface="Arial" charset="0"/>
                          <a:cs typeface="Arial" charset="0"/>
                        </a:rPr>
                        <a: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a:solidFill>
                            <a:schemeClr val="tx1"/>
                          </a:solidFill>
                          <a:effectLst/>
                          <a:latin typeface="Arial" charset="0"/>
                          <a:ea typeface="Arial" charset="0"/>
                          <a:cs typeface="Arial" charset="0"/>
                        </a:rPr>
                        <a:t>– Quyền được tiếp cận thông tin thích hợp. </a:t>
                      </a:r>
                    </a:p>
                    <a:p>
                      <a:pPr>
                        <a:lnSpc>
                          <a:spcPct val="110000"/>
                        </a:lnSpc>
                        <a:spcAft>
                          <a:spcPts val="0"/>
                        </a:spcAft>
                        <a:tabLst>
                          <a:tab pos="199390" algn="l"/>
                        </a:tabLst>
                      </a:pPr>
                      <a:r>
                        <a:rPr lang="en-US" sz="2200">
                          <a:solidFill>
                            <a:schemeClr val="tx1"/>
                          </a:solidFill>
                          <a:effectLst/>
                          <a:latin typeface="Arial" charset="0"/>
                          <a:ea typeface="Arial" charset="0"/>
                          <a:cs typeface="Arial" charset="0"/>
                        </a:rPr>
                        <a:t>– Quyền được học hành, giáo dục, phát triển tài năng</a:t>
                      </a:r>
                    </a:p>
                    <a:p>
                      <a:pPr>
                        <a:lnSpc>
                          <a:spcPct val="110000"/>
                        </a:lnSpc>
                        <a:spcAft>
                          <a:spcPts val="0"/>
                        </a:spcAft>
                        <a:tabLst>
                          <a:tab pos="199390" algn="l"/>
                        </a:tabLst>
                      </a:pPr>
                      <a:r>
                        <a:rPr lang="en-US" sz="2200">
                          <a:solidFill>
                            <a:schemeClr val="tx1"/>
                          </a:solidFill>
                          <a:effectLst/>
                          <a:latin typeface="Arial" charset="0"/>
                          <a:ea typeface="Arial" charset="0"/>
                          <a:cs typeface="Arial" charset="0"/>
                        </a:rPr>
                        <a:t>– Quyền được đảm bảo an toàn về sức khỏe, thân thể</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dirty="0" err="1">
                          <a:solidFill>
                            <a:schemeClr val="tx1"/>
                          </a:solidFill>
                          <a:effectLst/>
                          <a:latin typeface="Arial" charset="0"/>
                          <a:ea typeface="Arial" charset="0"/>
                          <a:cs typeface="Arial" charset="0"/>
                        </a:rPr>
                        <a:t>Bộ</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phận</a:t>
                      </a:r>
                      <a:endParaRPr lang="en-US" sz="2200" dirty="0">
                        <a:solidFill>
                          <a:schemeClr val="tx1"/>
                        </a:solidFill>
                        <a:effectLst/>
                        <a:latin typeface="Arial" charset="0"/>
                        <a:ea typeface="Arial" charset="0"/>
                        <a:cs typeface="Arial" charset="0"/>
                      </a:endParaRPr>
                    </a:p>
                    <a:p>
                      <a:pPr>
                        <a:lnSpc>
                          <a:spcPct val="110000"/>
                        </a:lnSpc>
                        <a:spcAft>
                          <a:spcPts val="0"/>
                        </a:spcAft>
                        <a:tabLst>
                          <a:tab pos="199390" algn="l"/>
                        </a:tabLst>
                      </a:pPr>
                      <a:r>
                        <a:rPr lang="en-US" sz="2200" dirty="0">
                          <a:solidFill>
                            <a:schemeClr val="tx1"/>
                          </a:solidFill>
                          <a:effectLst/>
                          <a:latin typeface="Arial" charset="0"/>
                          <a:ea typeface="Arial" charset="0"/>
                          <a:cs typeface="Arial" charset="0"/>
                        </a:rPr>
                        <a:t> </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9623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627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5</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63110307"/>
              </p:ext>
            </p:extLst>
          </p:nvPr>
        </p:nvGraphicFramePr>
        <p:xfrm>
          <a:off x="1393842" y="2810897"/>
          <a:ext cx="15946234" cy="6860541"/>
        </p:xfrm>
        <a:graphic>
          <a:graphicData uri="http://schemas.openxmlformats.org/drawingml/2006/table">
            <a:tbl>
              <a:tblPr firstRow="1" firstCol="1" lastRow="1" lastCol="1" bandRow="1" bandCol="1">
                <a:tableStyleId>{5C22544A-7EE6-4342-B048-85BDC9FD1C3A}</a:tableStyleId>
              </a:tblPr>
              <a:tblGrid>
                <a:gridCol w="3239161">
                  <a:extLst>
                    <a:ext uri="{9D8B030D-6E8A-4147-A177-3AD203B41FA5}">
                      <a16:colId xmlns:a16="http://schemas.microsoft.com/office/drawing/2014/main" val="20000"/>
                    </a:ext>
                  </a:extLst>
                </a:gridCol>
                <a:gridCol w="6726136">
                  <a:extLst>
                    <a:ext uri="{9D8B030D-6E8A-4147-A177-3AD203B41FA5}">
                      <a16:colId xmlns:a16="http://schemas.microsoft.com/office/drawing/2014/main" val="20001"/>
                    </a:ext>
                  </a:extLst>
                </a:gridCol>
                <a:gridCol w="4237449">
                  <a:extLst>
                    <a:ext uri="{9D8B030D-6E8A-4147-A177-3AD203B41FA5}">
                      <a16:colId xmlns:a16="http://schemas.microsoft.com/office/drawing/2014/main" val="20002"/>
                    </a:ext>
                  </a:extLst>
                </a:gridCol>
                <a:gridCol w="1743488">
                  <a:extLst>
                    <a:ext uri="{9D8B030D-6E8A-4147-A177-3AD203B41FA5}">
                      <a16:colId xmlns:a16="http://schemas.microsoft.com/office/drawing/2014/main" val="20003"/>
                    </a:ext>
                  </a:extLst>
                </a:gridCol>
              </a:tblGrid>
              <a:tr h="1265803">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685800">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VÀO BẢN THÂN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1554106">
                <a:tc>
                  <a:txBody>
                    <a:bodyPr/>
                    <a:lstStyle/>
                    <a:p>
                      <a:pPr marL="67945">
                        <a:lnSpc>
                          <a:spcPct val="110000"/>
                        </a:lnSpc>
                        <a:spcAft>
                          <a:spcPts val="0"/>
                        </a:spcAft>
                      </a:pPr>
                      <a:r>
                        <a:rPr lang="vi-VN" sz="2200" b="1">
                          <a:solidFill>
                            <a:srgbClr val="C00000"/>
                          </a:solidFill>
                          <a:effectLst/>
                          <a:latin typeface="Arial" charset="0"/>
                          <a:ea typeface="Arial" charset="0"/>
                          <a:cs typeface="Arial" charset="0"/>
                        </a:rPr>
                        <a:t>Hoạt động khám phá bản thân</a:t>
                      </a:r>
                      <a:endParaRPr lang="en-US" sz="2200" b="1">
                        <a:solidFill>
                          <a:srgbClr val="C00000"/>
                        </a:solidFill>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Nhận diện sự thay đổi của bản thân thông qua các tư liệu, các sản phẩm được lưu giữ.</a:t>
                      </a:r>
                    </a:p>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Nhận diện được khả năng kiểm soát cảm xúc của bản thân.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Quyền bất khả xâm phạm về đời sống riêng tư, bí mật cá nhân và bí mật gia đình.</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Bộ phận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2464331">
                <a:tc>
                  <a:txBody>
                    <a:bodyPr/>
                    <a:lstStyle/>
                    <a:p>
                      <a:pPr marL="67945">
                        <a:lnSpc>
                          <a:spcPct val="110000"/>
                        </a:lnSpc>
                        <a:spcAft>
                          <a:spcPts val="0"/>
                        </a:spcAft>
                      </a:pPr>
                      <a:r>
                        <a:rPr lang="vi-VN" sz="2200" b="1">
                          <a:solidFill>
                            <a:srgbClr val="C00000"/>
                          </a:solidFill>
                          <a:effectLst/>
                          <a:latin typeface="Arial" charset="0"/>
                          <a:ea typeface="Arial" charset="0"/>
                          <a:cs typeface="Arial" charset="0"/>
                        </a:rPr>
                        <a:t>Hoạt động rèn luyện bản thân</a:t>
                      </a:r>
                      <a:endParaRPr lang="en-US" sz="2200" b="1">
                        <a:solidFill>
                          <a:srgbClr val="C00000"/>
                        </a:solidFill>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Rèn luyện được một số đức tính cần thiết để thích ứng với môi trường học tập mới. </a:t>
                      </a:r>
                    </a:p>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Biết tự chủ và đảm bảo an toàn khi giao tiếp trên mạng.</a:t>
                      </a:r>
                    </a:p>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Nhận biết được những nguyên nhân gây hoả hoạn để phòng chống và biết cách thoát hiểm khi gặp hoả hoạn.</a:t>
                      </a:r>
                    </a:p>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Tham gia lập kế hoạch kinh doanh dựa trên hoạt động do trường tổ chức.</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Quyền được học hành, giáo dục, phát triển tài năng.</a:t>
                      </a:r>
                    </a:p>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Quyền được bảo đảm an toàn về tính mạng, sức khỏe, thân thể</a:t>
                      </a:r>
                    </a:p>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Quyền được học hành, giáo dục, phát triển tài năng.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Bộ phận</a:t>
                      </a:r>
                    </a:p>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4177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82"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5</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058828406"/>
              </p:ext>
            </p:extLst>
          </p:nvPr>
        </p:nvGraphicFramePr>
        <p:xfrm>
          <a:off x="821850" y="2628901"/>
          <a:ext cx="16704152" cy="6465823"/>
        </p:xfrm>
        <a:graphic>
          <a:graphicData uri="http://schemas.openxmlformats.org/drawingml/2006/table">
            <a:tbl>
              <a:tblPr firstRow="1" firstCol="1" lastRow="1" lastCol="1" bandRow="1" bandCol="1">
                <a:tableStyleId>{5C22544A-7EE6-4342-B048-85BDC9FD1C3A}</a:tableStyleId>
              </a:tblPr>
              <a:tblGrid>
                <a:gridCol w="2454750">
                  <a:extLst>
                    <a:ext uri="{9D8B030D-6E8A-4147-A177-3AD203B41FA5}">
                      <a16:colId xmlns:a16="http://schemas.microsoft.com/office/drawing/2014/main" val="20000"/>
                    </a:ext>
                  </a:extLst>
                </a:gridCol>
                <a:gridCol w="7984193">
                  <a:extLst>
                    <a:ext uri="{9D8B030D-6E8A-4147-A177-3AD203B41FA5}">
                      <a16:colId xmlns:a16="http://schemas.microsoft.com/office/drawing/2014/main" val="20001"/>
                    </a:ext>
                  </a:extLst>
                </a:gridCol>
                <a:gridCol w="4438853">
                  <a:extLst>
                    <a:ext uri="{9D8B030D-6E8A-4147-A177-3AD203B41FA5}">
                      <a16:colId xmlns:a16="http://schemas.microsoft.com/office/drawing/2014/main" val="20002"/>
                    </a:ext>
                  </a:extLst>
                </a:gridCol>
                <a:gridCol w="1826356">
                  <a:extLst>
                    <a:ext uri="{9D8B030D-6E8A-4147-A177-3AD203B41FA5}">
                      <a16:colId xmlns:a16="http://schemas.microsoft.com/office/drawing/2014/main" val="20003"/>
                    </a:ext>
                  </a:extLst>
                </a:gridCol>
              </a:tblGrid>
              <a:tr h="914399">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685800">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ĐẾN XÃ HỘI</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1554106">
                <a:tc>
                  <a:txBody>
                    <a:bodyPr/>
                    <a:lstStyle/>
                    <a:p>
                      <a:pPr marL="67945">
                        <a:lnSpc>
                          <a:spcPct val="110000"/>
                        </a:lnSpc>
                        <a:spcAft>
                          <a:spcPts val="0"/>
                        </a:spcAft>
                      </a:pPr>
                      <a:r>
                        <a:rPr lang="vi-VN" sz="2200" b="1">
                          <a:solidFill>
                            <a:srgbClr val="C00000"/>
                          </a:solidFill>
                          <a:effectLst/>
                          <a:latin typeface="+mn-lt"/>
                          <a:ea typeface="Times New Roman" charset="0"/>
                          <a:cs typeface="Times New Roman" charset="0"/>
                        </a:rPr>
                        <a:t>Hoạt động chăm sóc gia đình</a:t>
                      </a:r>
                      <a:endParaRPr lang="en-US" sz="2200" b="1">
                        <a:solidFill>
                          <a:srgbClr val="C00000"/>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17805" algn="l"/>
                        </a:tabLst>
                      </a:pPr>
                      <a:r>
                        <a:rPr lang="en-US" sz="2200" b="1">
                          <a:solidFill>
                            <a:schemeClr val="tx1"/>
                          </a:solidFill>
                          <a:effectLst/>
                          <a:latin typeface="Arial" charset="0"/>
                          <a:ea typeface="Arial" charset="0"/>
                          <a:cs typeface="Arial" charset="0"/>
                        </a:rPr>
                        <a:t>– Thể hiện được trách nhiệm, lòng biết ơn của mình với các thành viên trong gia đình bằng thái độ, lời nói, việc làm cụ thể.</a:t>
                      </a:r>
                    </a:p>
                    <a:p>
                      <a:pPr>
                        <a:lnSpc>
                          <a:spcPct val="110000"/>
                        </a:lnSpc>
                        <a:spcAft>
                          <a:spcPts val="0"/>
                        </a:spcAft>
                        <a:tabLst>
                          <a:tab pos="217805" algn="l"/>
                        </a:tabLst>
                      </a:pPr>
                      <a:r>
                        <a:rPr lang="en-US" sz="2200" b="1">
                          <a:solidFill>
                            <a:schemeClr val="tx1"/>
                          </a:solidFill>
                          <a:effectLst/>
                          <a:latin typeface="Arial" charset="0"/>
                          <a:ea typeface="Arial" charset="0"/>
                          <a:cs typeface="Arial" charset="0"/>
                        </a:rPr>
                        <a:t>– Biết tạo bầu không khí vui vẻ, đầm ấm trong gia đình.</a:t>
                      </a:r>
                    </a:p>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Biết lập sổ tay ghi chép chi tiêu của gia đình.</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17805" algn="l"/>
                        </a:tabLst>
                      </a:pPr>
                      <a:r>
                        <a:rPr lang="en-US" sz="2200" b="1">
                          <a:solidFill>
                            <a:schemeClr val="tx1"/>
                          </a:solidFill>
                          <a:effectLst/>
                          <a:latin typeface="Arial" charset="0"/>
                          <a:ea typeface="Arial" charset="0"/>
                          <a:cs typeface="Arial" charset="0"/>
                        </a:rPr>
                        <a:t>– Quyền được đoàn tụ, liên hệ và tiếp xúc với cha mẹ.</a:t>
                      </a:r>
                    </a:p>
                    <a:p>
                      <a:pPr>
                        <a:lnSpc>
                          <a:spcPct val="110000"/>
                        </a:lnSpc>
                        <a:spcAft>
                          <a:spcPts val="0"/>
                        </a:spcAft>
                        <a:tabLst>
                          <a:tab pos="217805" algn="l"/>
                        </a:tabLst>
                      </a:pPr>
                      <a:r>
                        <a:rPr lang="en-US" sz="2200" b="1">
                          <a:solidFill>
                            <a:schemeClr val="tx1"/>
                          </a:solidFill>
                          <a:effectLst/>
                          <a:latin typeface="Arial" charset="0"/>
                          <a:ea typeface="Arial" charset="0"/>
                          <a:cs typeface="Arial" charset="0"/>
                        </a:rPr>
                        <a:t>– Quyền được tiếp cận thông tin thích hợp </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17805" algn="l"/>
                        </a:tabLst>
                      </a:pPr>
                      <a:r>
                        <a:rPr lang="en-US" sz="2200" b="1">
                          <a:solidFill>
                            <a:schemeClr val="tx1"/>
                          </a:solidFill>
                          <a:effectLst/>
                          <a:latin typeface="Arial" charset="0"/>
                          <a:ea typeface="Arial" charset="0"/>
                          <a:cs typeface="Arial" charset="0"/>
                        </a:rPr>
                        <a:t>Bộ phận</a:t>
                      </a:r>
                    </a:p>
                    <a:p>
                      <a:pPr>
                        <a:lnSpc>
                          <a:spcPct val="110000"/>
                        </a:lnSpc>
                        <a:spcAft>
                          <a:spcPts val="0"/>
                        </a:spcAft>
                        <a:tabLst>
                          <a:tab pos="217805" algn="l"/>
                        </a:tabLst>
                      </a:pPr>
                      <a:r>
                        <a:rPr lang="en-US" sz="2200" b="1">
                          <a:solidFill>
                            <a:schemeClr val="tx1"/>
                          </a:solidFill>
                          <a:effectLst/>
                          <a:latin typeface="Arial" charset="0"/>
                          <a:ea typeface="Arial" charset="0"/>
                          <a:cs typeface="Arial" charset="0"/>
                        </a:rPr>
                        <a:t> </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2464331">
                <a:tc>
                  <a:txBody>
                    <a:bodyPr/>
                    <a:lstStyle/>
                    <a:p>
                      <a:pPr marL="67945">
                        <a:lnSpc>
                          <a:spcPct val="110000"/>
                        </a:lnSpc>
                        <a:spcAft>
                          <a:spcPts val="0"/>
                        </a:spcAft>
                      </a:pPr>
                      <a:r>
                        <a:rPr lang="vi-VN" sz="2200" b="1">
                          <a:solidFill>
                            <a:srgbClr val="C00000"/>
                          </a:solidFill>
                          <a:effectLst/>
                          <a:latin typeface="+mn-lt"/>
                          <a:ea typeface="Times New Roman" charset="0"/>
                          <a:cs typeface="Times New Roman" charset="0"/>
                        </a:rPr>
                        <a:t>Hoạt động xây dựng nhà trường</a:t>
                      </a:r>
                      <a:endParaRPr lang="en-US" sz="2200" b="1">
                        <a:solidFill>
                          <a:srgbClr val="C00000"/>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15900" algn="l"/>
                        </a:tabLst>
                      </a:pPr>
                      <a:r>
                        <a:rPr lang="en-US" sz="2200" b="1">
                          <a:solidFill>
                            <a:schemeClr val="tx1"/>
                          </a:solidFill>
                          <a:effectLst/>
                          <a:latin typeface="Arial" charset="0"/>
                          <a:ea typeface="Arial" charset="0"/>
                          <a:cs typeface="Arial" charset="0"/>
                        </a:rPr>
                        <a:t>– Đề xuất được những cách làm cụ thể để nuôi dưỡng, giữ gìn tình bạn, tình thầy trò.</a:t>
                      </a:r>
                    </a:p>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Giải quyết được một số vấn đề nảy sinh trong mối quan hệ với bạn bè và thầy cô.</a:t>
                      </a:r>
                    </a:p>
                    <a:p>
                      <a:pPr>
                        <a:lnSpc>
                          <a:spcPct val="110000"/>
                        </a:lnSpc>
                        <a:spcAft>
                          <a:spcPts val="0"/>
                        </a:spcAft>
                        <a:tabLst>
                          <a:tab pos="215900" algn="l"/>
                        </a:tabLst>
                      </a:pPr>
                      <a:r>
                        <a:rPr lang="en-US" sz="2200" b="1">
                          <a:solidFill>
                            <a:schemeClr val="tx1"/>
                          </a:solidFill>
                          <a:effectLst/>
                          <a:latin typeface="Arial" charset="0"/>
                          <a:ea typeface="Arial" charset="0"/>
                          <a:cs typeface="Arial" charset="0"/>
                        </a:rPr>
                        <a:t>– Tham gia tổ chức sự kiện về truyền thống tôn sư trọng đạo và các truyền thống khác của nhà trường.</a:t>
                      </a:r>
                    </a:p>
                    <a:p>
                      <a:pPr>
                        <a:lnSpc>
                          <a:spcPct val="110000"/>
                        </a:lnSpc>
                        <a:spcAft>
                          <a:spcPts val="0"/>
                        </a:spcAft>
                        <a:tabLst>
                          <a:tab pos="215900" algn="l"/>
                        </a:tabLst>
                      </a:pPr>
                      <a:r>
                        <a:rPr lang="en-US" sz="2200" b="1">
                          <a:solidFill>
                            <a:schemeClr val="tx1"/>
                          </a:solidFill>
                          <a:effectLst/>
                          <a:latin typeface="Arial" charset="0"/>
                          <a:ea typeface="Arial" charset="0"/>
                          <a:cs typeface="Arial" charset="0"/>
                        </a:rPr>
                        <a:t>– Tham gia các hoạt động giáo dục của Đội Thiếu niên Tiền phong Hồ Chí Minh.</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15900" algn="l"/>
                        </a:tabLst>
                      </a:pPr>
                      <a:r>
                        <a:rPr lang="en-US" sz="2200" b="1">
                          <a:solidFill>
                            <a:schemeClr val="tx1"/>
                          </a:solidFill>
                          <a:effectLst/>
                          <a:latin typeface="Arial" charset="0"/>
                          <a:ea typeface="Arial" charset="0"/>
                          <a:cs typeface="Arial" charset="0"/>
                        </a:rPr>
                        <a:t>– Quyền tự do bày tỏ ý kiến (không trái pháp luật)</a:t>
                      </a:r>
                      <a:br>
                        <a:rPr lang="en-US" sz="2200" b="1">
                          <a:solidFill>
                            <a:schemeClr val="tx1"/>
                          </a:solidFill>
                          <a:effectLst/>
                          <a:latin typeface="Arial" charset="0"/>
                          <a:ea typeface="Arial" charset="0"/>
                          <a:cs typeface="Arial" charset="0"/>
                        </a:rPr>
                      </a:br>
                      <a:r>
                        <a:rPr lang="en-US" sz="2200" b="1">
                          <a:solidFill>
                            <a:schemeClr val="tx1"/>
                          </a:solidFill>
                          <a:effectLst/>
                          <a:latin typeface="Arial" charset="0"/>
                          <a:ea typeface="Arial" charset="0"/>
                          <a:cs typeface="Arial" charset="0"/>
                        </a:rPr>
                        <a:t>– Quyền tự do kết giao, hội họp tụ tập một cách hòa bình.</a:t>
                      </a:r>
                    </a:p>
                    <a:p>
                      <a:pPr>
                        <a:lnSpc>
                          <a:spcPct val="110000"/>
                        </a:lnSpc>
                        <a:spcAft>
                          <a:spcPts val="0"/>
                        </a:spcAft>
                        <a:tabLst>
                          <a:tab pos="215900" algn="l"/>
                        </a:tabLst>
                      </a:pPr>
                      <a:r>
                        <a:rPr lang="en-US" sz="2200" b="1">
                          <a:solidFill>
                            <a:schemeClr val="tx1"/>
                          </a:solidFill>
                          <a:effectLst/>
                          <a:latin typeface="Arial" charset="0"/>
                          <a:ea typeface="Arial" charset="0"/>
                          <a:cs typeface="Arial" charset="0"/>
                        </a:rPr>
                        <a:t>– Quyền và nghĩa vụ tham gia các hoạt động văn hóa (do nhà trường tổ chức)</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15900" algn="l"/>
                        </a:tabLst>
                      </a:pPr>
                      <a:r>
                        <a:rPr lang="en-US" sz="2200" b="1">
                          <a:solidFill>
                            <a:schemeClr val="tx1"/>
                          </a:solidFill>
                          <a:effectLst/>
                          <a:latin typeface="Arial" charset="0"/>
                          <a:ea typeface="Arial" charset="0"/>
                          <a:cs typeface="Arial" charset="0"/>
                        </a:rPr>
                        <a:t>Bộ phận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04426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82"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grpSp>
        <p:nvGrpSpPr>
          <p:cNvPr id="7" name="Group 7"/>
          <p:cNvGrpSpPr/>
          <p:nvPr/>
        </p:nvGrpSpPr>
        <p:grpSpPr>
          <a:xfrm>
            <a:off x="609600" y="495300"/>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5</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246507709"/>
              </p:ext>
            </p:extLst>
          </p:nvPr>
        </p:nvGraphicFramePr>
        <p:xfrm>
          <a:off x="851877" y="3511670"/>
          <a:ext cx="16704152" cy="4064530"/>
        </p:xfrm>
        <a:graphic>
          <a:graphicData uri="http://schemas.openxmlformats.org/drawingml/2006/table">
            <a:tbl>
              <a:tblPr firstRow="1" firstCol="1" lastRow="1" lastCol="1" bandRow="1" bandCol="1">
                <a:tableStyleId>{5C22544A-7EE6-4342-B048-85BDC9FD1C3A}</a:tableStyleId>
              </a:tblPr>
              <a:tblGrid>
                <a:gridCol w="2454750">
                  <a:extLst>
                    <a:ext uri="{9D8B030D-6E8A-4147-A177-3AD203B41FA5}">
                      <a16:colId xmlns:a16="http://schemas.microsoft.com/office/drawing/2014/main" val="20000"/>
                    </a:ext>
                  </a:extLst>
                </a:gridCol>
                <a:gridCol w="7984193">
                  <a:extLst>
                    <a:ext uri="{9D8B030D-6E8A-4147-A177-3AD203B41FA5}">
                      <a16:colId xmlns:a16="http://schemas.microsoft.com/office/drawing/2014/main" val="20001"/>
                    </a:ext>
                  </a:extLst>
                </a:gridCol>
                <a:gridCol w="4438853">
                  <a:extLst>
                    <a:ext uri="{9D8B030D-6E8A-4147-A177-3AD203B41FA5}">
                      <a16:colId xmlns:a16="http://schemas.microsoft.com/office/drawing/2014/main" val="20002"/>
                    </a:ext>
                  </a:extLst>
                </a:gridCol>
                <a:gridCol w="1826356">
                  <a:extLst>
                    <a:ext uri="{9D8B030D-6E8A-4147-A177-3AD203B41FA5}">
                      <a16:colId xmlns:a16="http://schemas.microsoft.com/office/drawing/2014/main" val="20003"/>
                    </a:ext>
                  </a:extLst>
                </a:gridCol>
              </a:tblGrid>
              <a:tr h="914399">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685800">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ĐẾN XÃ HỘI</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2464331">
                <a:tc>
                  <a:txBody>
                    <a:bodyPr/>
                    <a:lstStyle/>
                    <a:p>
                      <a:pPr marL="67945">
                        <a:lnSpc>
                          <a:spcPct val="110000"/>
                        </a:lnSpc>
                        <a:spcAft>
                          <a:spcPts val="0"/>
                        </a:spcAft>
                      </a:pPr>
                      <a:r>
                        <a:rPr lang="vi-VN" sz="2200">
                          <a:solidFill>
                            <a:srgbClr val="C00000"/>
                          </a:solidFill>
                          <a:effectLst/>
                          <a:latin typeface="+mn-lt"/>
                          <a:ea typeface="Times New Roman" charset="0"/>
                          <a:cs typeface="Times New Roman" charset="0"/>
                        </a:rPr>
                        <a:t>Hoạt động xây dựng cộng đồng</a:t>
                      </a:r>
                      <a:endParaRPr lang="en-US" sz="2200">
                        <a:solidFill>
                          <a:srgbClr val="C00000"/>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Thiết lập được quan hệ thân thiện với những người sống xung quanh. </a:t>
                      </a:r>
                    </a:p>
                    <a:p>
                      <a:pPr>
                        <a:lnSpc>
                          <a:spcPct val="110000"/>
                        </a:lnSpc>
                        <a:spcAft>
                          <a:spcPts val="0"/>
                        </a:spcAft>
                        <a:tabLst>
                          <a:tab pos="217805" algn="l"/>
                        </a:tabLst>
                      </a:pPr>
                      <a:r>
                        <a:rPr lang="en-US" sz="2200" b="1">
                          <a:solidFill>
                            <a:schemeClr val="tx1"/>
                          </a:solidFill>
                          <a:effectLst/>
                          <a:latin typeface="Arial" charset="0"/>
                          <a:ea typeface="Arial" charset="0"/>
                          <a:cs typeface="Arial" charset="0"/>
                        </a:rPr>
                        <a:t>– Tham gia tích cực các hoạt động xã hội, hoạt động lao động công ích và các lễ hội truyền thống ở địa phương. </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Quyền tự do bày tỏ ý kiến (không trái pháp luật)</a:t>
                      </a:r>
                      <a:br>
                        <a:rPr lang="en-US" sz="2200" b="1">
                          <a:solidFill>
                            <a:schemeClr val="tx1"/>
                          </a:solidFill>
                          <a:effectLst/>
                          <a:latin typeface="Arial" charset="0"/>
                          <a:ea typeface="Arial" charset="0"/>
                          <a:cs typeface="Arial" charset="0"/>
                        </a:rPr>
                      </a:br>
                      <a:r>
                        <a:rPr lang="en-US" sz="2200" b="1">
                          <a:solidFill>
                            <a:schemeClr val="tx1"/>
                          </a:solidFill>
                          <a:effectLst/>
                          <a:latin typeface="Arial" charset="0"/>
                          <a:ea typeface="Arial" charset="0"/>
                          <a:cs typeface="Arial" charset="0"/>
                        </a:rPr>
                        <a:t>– Quyền tự do kết giao, hội họp tụ tập một cách hòa bình.</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Bộ phận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4293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627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5</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463559634"/>
              </p:ext>
            </p:extLst>
          </p:nvPr>
        </p:nvGraphicFramePr>
        <p:xfrm>
          <a:off x="1393842" y="2810897"/>
          <a:ext cx="16283776" cy="6371734"/>
        </p:xfrm>
        <a:graphic>
          <a:graphicData uri="http://schemas.openxmlformats.org/drawingml/2006/table">
            <a:tbl>
              <a:tblPr firstRow="1" firstCol="1" lastRow="1" lastCol="1" bandRow="1" bandCol="1">
                <a:tableStyleId>{5C22544A-7EE6-4342-B048-85BDC9FD1C3A}</a:tableStyleId>
              </a:tblPr>
              <a:tblGrid>
                <a:gridCol w="3307726">
                  <a:extLst>
                    <a:ext uri="{9D8B030D-6E8A-4147-A177-3AD203B41FA5}">
                      <a16:colId xmlns:a16="http://schemas.microsoft.com/office/drawing/2014/main" val="20000"/>
                    </a:ext>
                  </a:extLst>
                </a:gridCol>
                <a:gridCol w="6868511">
                  <a:extLst>
                    <a:ext uri="{9D8B030D-6E8A-4147-A177-3AD203B41FA5}">
                      <a16:colId xmlns:a16="http://schemas.microsoft.com/office/drawing/2014/main" val="20001"/>
                    </a:ext>
                  </a:extLst>
                </a:gridCol>
                <a:gridCol w="4327145">
                  <a:extLst>
                    <a:ext uri="{9D8B030D-6E8A-4147-A177-3AD203B41FA5}">
                      <a16:colId xmlns:a16="http://schemas.microsoft.com/office/drawing/2014/main" val="20002"/>
                    </a:ext>
                  </a:extLst>
                </a:gridCol>
                <a:gridCol w="1780394">
                  <a:extLst>
                    <a:ext uri="{9D8B030D-6E8A-4147-A177-3AD203B41FA5}">
                      <a16:colId xmlns:a16="http://schemas.microsoft.com/office/drawing/2014/main" val="20003"/>
                    </a:ext>
                  </a:extLst>
                </a:gridCol>
              </a:tblGrid>
              <a:tr h="1342003">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685800">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ĐẾN TỰ NHIÊN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1554106">
                <a:tc>
                  <a:txBody>
                    <a:bodyPr/>
                    <a:lstStyle/>
                    <a:p>
                      <a:pPr marL="67945">
                        <a:lnSpc>
                          <a:spcPct val="110000"/>
                        </a:lnSpc>
                        <a:spcAft>
                          <a:spcPts val="0"/>
                        </a:spcAft>
                      </a:pPr>
                      <a:r>
                        <a:rPr lang="vi-VN" sz="2200" b="1">
                          <a:solidFill>
                            <a:srgbClr val="C00000"/>
                          </a:solidFill>
                          <a:effectLst/>
                          <a:latin typeface="+mn-lt"/>
                          <a:ea typeface="Times New Roman" charset="0"/>
                          <a:cs typeface="Times New Roman" charset="0"/>
                        </a:rPr>
                        <a:t>Hoạt động tìm hiểu và bảo tồn cảnh quan thiên nhiên</a:t>
                      </a:r>
                      <a:endParaRPr lang="en-US" sz="2200" b="1">
                        <a:solidFill>
                          <a:srgbClr val="C00000"/>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23520" algn="l"/>
                        </a:tabLst>
                      </a:pPr>
                      <a:r>
                        <a:rPr lang="en-US" sz="2200" b="1">
                          <a:solidFill>
                            <a:schemeClr val="tx1"/>
                          </a:solidFill>
                          <a:effectLst/>
                          <a:latin typeface="Arial" charset="0"/>
                          <a:ea typeface="Arial" charset="0"/>
                          <a:cs typeface="Arial" charset="0"/>
                        </a:rPr>
                        <a:t>– Thể hiện được cảm xúc và niềm tự hào đối với cảnh quan thiên nhiên của địa phương và đất nước.</a:t>
                      </a:r>
                    </a:p>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Đề xuất được một số biện pháp bảo tồn cảnh quan thiên nhiên.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23520" algn="l"/>
                        </a:tabLst>
                      </a:pPr>
                      <a:r>
                        <a:rPr lang="en-US" sz="2200" b="1">
                          <a:solidFill>
                            <a:schemeClr val="tx1"/>
                          </a:solidFill>
                          <a:effectLst/>
                          <a:latin typeface="Arial" charset="0"/>
                          <a:ea typeface="Arial" charset="0"/>
                          <a:cs typeface="Arial" charset="0"/>
                        </a:rPr>
                        <a:t>– Quyền tự do bày tỏ ý kiến (không trái pháp luật).</a:t>
                      </a:r>
                    </a:p>
                    <a:p>
                      <a:pPr>
                        <a:lnSpc>
                          <a:spcPct val="110000"/>
                        </a:lnSpc>
                        <a:spcAft>
                          <a:spcPts val="0"/>
                        </a:spcAft>
                        <a:tabLst>
                          <a:tab pos="223520" algn="l"/>
                        </a:tabLst>
                      </a:pPr>
                      <a:r>
                        <a:rPr lang="en-US" sz="2200" b="1">
                          <a:solidFill>
                            <a:schemeClr val="tx1"/>
                          </a:solidFill>
                          <a:effectLst/>
                          <a:latin typeface="Arial" charset="0"/>
                          <a:ea typeface="Arial" charset="0"/>
                          <a:cs typeface="Arial" charset="0"/>
                        </a:rPr>
                        <a:t>– Quyền và nghĩa vụ bảo vệ môi trường, tài nguyên thiên nhiên.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23520" algn="l"/>
                        </a:tabLst>
                      </a:pPr>
                      <a:r>
                        <a:rPr lang="en-US" sz="2200" b="1" dirty="0" err="1">
                          <a:solidFill>
                            <a:schemeClr val="tx1"/>
                          </a:solidFill>
                          <a:effectLst/>
                          <a:latin typeface="Arial" charset="0"/>
                          <a:ea typeface="Arial" charset="0"/>
                          <a:cs typeface="Arial" charset="0"/>
                        </a:rPr>
                        <a:t>Bộ</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phận</a:t>
                      </a:r>
                      <a:endParaRPr lang="en-US" sz="2200" b="1" dirty="0">
                        <a:solidFill>
                          <a:schemeClr val="tx1"/>
                        </a:solidFill>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2464331">
                <a:tc>
                  <a:txBody>
                    <a:bodyPr/>
                    <a:lstStyle/>
                    <a:p>
                      <a:pPr marL="67945">
                        <a:lnSpc>
                          <a:spcPct val="110000"/>
                        </a:lnSpc>
                        <a:spcAft>
                          <a:spcPts val="0"/>
                        </a:spcAft>
                      </a:pPr>
                      <a:r>
                        <a:rPr lang="vi-VN" sz="2200" b="1">
                          <a:solidFill>
                            <a:srgbClr val="C00000"/>
                          </a:solidFill>
                          <a:effectLst/>
                          <a:latin typeface="+mn-lt"/>
                          <a:ea typeface="Times New Roman" charset="0"/>
                          <a:cs typeface="Times New Roman" charset="0"/>
                        </a:rPr>
                        <a:t>Hoạt động tìm hiểu và bảo vệ môi trường</a:t>
                      </a:r>
                      <a:endParaRPr lang="en-US" sz="2200" b="1">
                        <a:solidFill>
                          <a:srgbClr val="C00000"/>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Tìm hiểu được thực trạng môi trường nơi sinh sống. </a:t>
                      </a:r>
                    </a:p>
                    <a:p>
                      <a:pPr>
                        <a:lnSpc>
                          <a:spcPct val="110000"/>
                        </a:lnSpc>
                        <a:spcAft>
                          <a:spcPts val="0"/>
                        </a:spcAft>
                        <a:tabLst>
                          <a:tab pos="212725" algn="l"/>
                        </a:tabLst>
                      </a:pPr>
                      <a:r>
                        <a:rPr lang="en-US" sz="2200" b="1">
                          <a:solidFill>
                            <a:schemeClr val="tx1"/>
                          </a:solidFill>
                          <a:effectLst/>
                          <a:latin typeface="Arial" charset="0"/>
                          <a:ea typeface="Arial" charset="0"/>
                          <a:cs typeface="Arial" charset="0"/>
                        </a:rPr>
                        <a:t>– Tự nguyện tham gia và vận động được người thân cùng tham gia lao động công ích, giữ vệ sinh môi trường khu dân cư.</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Quyền và nghĩa vụ bảo vệ môi trường, tài nguyên thiên nhiên.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dirty="0" err="1">
                          <a:solidFill>
                            <a:schemeClr val="tx1"/>
                          </a:solidFill>
                          <a:effectLst/>
                          <a:latin typeface="Arial" charset="0"/>
                          <a:ea typeface="Arial" charset="0"/>
                          <a:cs typeface="Arial" charset="0"/>
                        </a:rPr>
                        <a:t>Bộ</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phận</a:t>
                      </a:r>
                      <a:endParaRPr lang="en-US" sz="2200" b="1" dirty="0">
                        <a:solidFill>
                          <a:schemeClr val="tx1"/>
                        </a:solidFill>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1080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627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5</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953280936"/>
              </p:ext>
            </p:extLst>
          </p:nvPr>
        </p:nvGraphicFramePr>
        <p:xfrm>
          <a:off x="1044782" y="3599916"/>
          <a:ext cx="16230600" cy="5653338"/>
        </p:xfrm>
        <a:graphic>
          <a:graphicData uri="http://schemas.openxmlformats.org/drawingml/2006/table">
            <a:tbl>
              <a:tblPr firstRow="1" firstCol="1" lastRow="1" lastCol="1" bandRow="1" bandCol="1">
                <a:tableStyleId>{5C22544A-7EE6-4342-B048-85BDC9FD1C3A}</a:tableStyleId>
              </a:tblPr>
              <a:tblGrid>
                <a:gridCol w="3296924">
                  <a:extLst>
                    <a:ext uri="{9D8B030D-6E8A-4147-A177-3AD203B41FA5}">
                      <a16:colId xmlns:a16="http://schemas.microsoft.com/office/drawing/2014/main" val="20000"/>
                    </a:ext>
                  </a:extLst>
                </a:gridCol>
                <a:gridCol w="6846082">
                  <a:extLst>
                    <a:ext uri="{9D8B030D-6E8A-4147-A177-3AD203B41FA5}">
                      <a16:colId xmlns:a16="http://schemas.microsoft.com/office/drawing/2014/main" val="20001"/>
                    </a:ext>
                  </a:extLst>
                </a:gridCol>
                <a:gridCol w="4313014">
                  <a:extLst>
                    <a:ext uri="{9D8B030D-6E8A-4147-A177-3AD203B41FA5}">
                      <a16:colId xmlns:a16="http://schemas.microsoft.com/office/drawing/2014/main" val="20002"/>
                    </a:ext>
                  </a:extLst>
                </a:gridCol>
                <a:gridCol w="1774580">
                  <a:extLst>
                    <a:ext uri="{9D8B030D-6E8A-4147-A177-3AD203B41FA5}">
                      <a16:colId xmlns:a16="http://schemas.microsoft.com/office/drawing/2014/main" val="20003"/>
                    </a:ext>
                  </a:extLst>
                </a:gridCol>
              </a:tblGrid>
              <a:tr h="1774186">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906658">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NGHIỆP</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2972494">
                <a:tc>
                  <a:txBody>
                    <a:bodyPr/>
                    <a:lstStyle/>
                    <a:p>
                      <a:pPr>
                        <a:lnSpc>
                          <a:spcPct val="110000"/>
                        </a:lnSpc>
                        <a:spcAft>
                          <a:spcPts val="0"/>
                        </a:spcAft>
                        <a:tabLst>
                          <a:tab pos="199390" algn="l"/>
                        </a:tabLst>
                      </a:pPr>
                      <a:r>
                        <a:rPr lang="en-US" sz="2200" b="1">
                          <a:solidFill>
                            <a:srgbClr val="C00000"/>
                          </a:solidFill>
                          <a:effectLst/>
                          <a:latin typeface="Arial" charset="0"/>
                          <a:ea typeface="Arial" charset="0"/>
                          <a:cs typeface="Arial" charset="0"/>
                        </a:rPr>
                        <a:t>Hoạt động tìm hiểu về nghề nghiệp</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dirty="0" err="1">
                          <a:solidFill>
                            <a:schemeClr val="tx1"/>
                          </a:solidFill>
                          <a:effectLst/>
                          <a:latin typeface="Arial" charset="0"/>
                          <a:ea typeface="Arial" charset="0"/>
                          <a:cs typeface="Arial" charset="0"/>
                        </a:rPr>
                        <a:t>Tìm</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hiểu</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được</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những</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thông</a:t>
                      </a:r>
                      <a:r>
                        <a:rPr lang="en-US" sz="2200" dirty="0">
                          <a:solidFill>
                            <a:schemeClr val="tx1"/>
                          </a:solidFill>
                          <a:effectLst/>
                          <a:latin typeface="Arial" charset="0"/>
                          <a:ea typeface="Arial" charset="0"/>
                          <a:cs typeface="Arial" charset="0"/>
                        </a:rPr>
                        <a:t> tin </a:t>
                      </a:r>
                      <a:r>
                        <a:rPr lang="en-US" sz="2200" dirty="0" err="1">
                          <a:solidFill>
                            <a:schemeClr val="tx1"/>
                          </a:solidFill>
                          <a:effectLst/>
                          <a:latin typeface="Arial" charset="0"/>
                          <a:ea typeface="Arial" charset="0"/>
                          <a:cs typeface="Arial" charset="0"/>
                        </a:rPr>
                        <a:t>cơ</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bản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về</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nghề</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mình</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mơ</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ước</a:t>
                      </a:r>
                      <a:r>
                        <a:rPr lang="en-US" sz="2200" dirty="0">
                          <a:solidFill>
                            <a:schemeClr val="tx1"/>
                          </a:solidFill>
                          <a:effectLst/>
                          <a:latin typeface="Arial" charset="0"/>
                          <a:ea typeface="Arial" charset="0"/>
                          <a:cs typeface="Arial" charset="0"/>
                        </a:rPr>
                        <a:t>.</a:t>
                      </a:r>
                    </a:p>
                    <a:p>
                      <a:pPr>
                        <a:lnSpc>
                          <a:spcPct val="110000"/>
                        </a:lnSpc>
                        <a:spcAft>
                          <a:spcPts val="0"/>
                        </a:spcAft>
                        <a:tabLst>
                          <a:tab pos="199390" algn="l"/>
                        </a:tabLst>
                      </a:pPr>
                      <a:r>
                        <a:rPr lang="en-US" sz="2200" dirty="0" err="1">
                          <a:solidFill>
                            <a:schemeClr val="tx1"/>
                          </a:solidFill>
                          <a:effectLst/>
                          <a:latin typeface="Arial" charset="0"/>
                          <a:ea typeface="Arial" charset="0"/>
                          <a:cs typeface="Arial" charset="0"/>
                        </a:rPr>
                        <a:t>Tìm</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hiểu</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được</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về</a:t>
                      </a:r>
                      <a:r>
                        <a:rPr lang="en-US" sz="2200" dirty="0">
                          <a:solidFill>
                            <a:schemeClr val="tx1"/>
                          </a:solidFill>
                          <a:effectLst/>
                          <a:latin typeface="Arial" charset="0"/>
                          <a:ea typeface="Arial" charset="0"/>
                          <a:cs typeface="Arial" charset="0"/>
                        </a:rPr>
                        <a:t> an </a:t>
                      </a:r>
                      <a:r>
                        <a:rPr lang="en-US" sz="2200" dirty="0" err="1">
                          <a:solidFill>
                            <a:schemeClr val="tx1"/>
                          </a:solidFill>
                          <a:effectLst/>
                          <a:latin typeface="Arial" charset="0"/>
                          <a:ea typeface="Arial" charset="0"/>
                          <a:cs typeface="Arial" charset="0"/>
                        </a:rPr>
                        <a:t>toàn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nghề</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nghiệp</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của</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nghề</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mơ</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ước</a:t>
                      </a:r>
                      <a:r>
                        <a:rPr lang="en-US" sz="2200" dirty="0">
                          <a:solidFill>
                            <a:schemeClr val="tx1"/>
                          </a:solidFill>
                          <a:effectLst/>
                          <a:latin typeface="Arial" charset="0"/>
                          <a:ea typeface="Arial" charset="0"/>
                          <a:cs typeface="Arial" charset="0"/>
                        </a:rPr>
                        <a:t>.</a:t>
                      </a:r>
                    </a:p>
                    <a:p>
                      <a:pPr>
                        <a:lnSpc>
                          <a:spcPct val="110000"/>
                        </a:lnSpc>
                        <a:spcAft>
                          <a:spcPts val="0"/>
                        </a:spcAft>
                        <a:tabLst>
                          <a:tab pos="199390" algn="l"/>
                        </a:tabLst>
                      </a:pPr>
                      <a:r>
                        <a:rPr lang="en-US" sz="2200" dirty="0" err="1">
                          <a:solidFill>
                            <a:schemeClr val="tx1"/>
                          </a:solidFill>
                          <a:effectLst/>
                          <a:latin typeface="Arial" charset="0"/>
                          <a:ea typeface="Arial" charset="0"/>
                          <a:cs typeface="Arial" charset="0"/>
                        </a:rPr>
                        <a:t>Trình</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bày</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được</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ước</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mơ</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nghề</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nghiệp</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của</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bản</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thân</a:t>
                      </a:r>
                      <a:r>
                        <a:rPr lang="en-US" sz="2200" dirty="0">
                          <a:solidFill>
                            <a:schemeClr val="tx1"/>
                          </a:solidFill>
                          <a:effectLst/>
                          <a:latin typeface="Arial" charset="0"/>
                          <a:ea typeface="Arial" charset="0"/>
                          <a:cs typeface="Arial" charset="0"/>
                        </a:rPr>
                        <a: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a:solidFill>
                            <a:schemeClr val="tx1"/>
                          </a:solidFill>
                          <a:effectLst/>
                          <a:latin typeface="Arial" charset="0"/>
                          <a:ea typeface="Arial" charset="0"/>
                          <a:cs typeface="Arial" charset="0"/>
                        </a:rPr>
                        <a:t>– Quyền được tiếp cận thông tin thích hợp. </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dirty="0" err="1">
                          <a:solidFill>
                            <a:schemeClr val="tx1"/>
                          </a:solidFill>
                          <a:effectLst/>
                          <a:latin typeface="Arial" charset="0"/>
                          <a:ea typeface="Arial" charset="0"/>
                          <a:cs typeface="Arial" charset="0"/>
                        </a:rPr>
                        <a:t>Bộ</a:t>
                      </a:r>
                      <a:r>
                        <a:rPr lang="en-US" sz="2200" dirty="0">
                          <a:solidFill>
                            <a:schemeClr val="tx1"/>
                          </a:solidFill>
                          <a:effectLst/>
                          <a:latin typeface="Arial" charset="0"/>
                          <a:ea typeface="Arial" charset="0"/>
                          <a:cs typeface="Arial" charset="0"/>
                        </a:rPr>
                        <a:t> </a:t>
                      </a:r>
                      <a:r>
                        <a:rPr lang="en-US" sz="2200" dirty="0" err="1">
                          <a:solidFill>
                            <a:schemeClr val="tx1"/>
                          </a:solidFill>
                          <a:effectLst/>
                          <a:latin typeface="Arial" charset="0"/>
                          <a:ea typeface="Arial" charset="0"/>
                          <a:cs typeface="Arial" charset="0"/>
                        </a:rPr>
                        <a:t>phận</a:t>
                      </a:r>
                      <a:endParaRPr lang="en-US" sz="2200" dirty="0">
                        <a:solidFill>
                          <a:schemeClr val="tx1"/>
                        </a:solidFill>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85855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6" name="Freeform 6"/>
          <p:cNvSpPr/>
          <p:nvPr/>
        </p:nvSpPr>
        <p:spPr>
          <a:xfrm rot="-5400000">
            <a:off x="2670251" y="1196686"/>
            <a:ext cx="6885607" cy="9865267"/>
          </a:xfrm>
          <a:custGeom>
            <a:avLst/>
            <a:gdLst/>
            <a:ahLst/>
            <a:cxnLst/>
            <a:rect l="l" t="t" r="r" b="b"/>
            <a:pathLst>
              <a:path w="6885607" h="9865267">
                <a:moveTo>
                  <a:pt x="0" y="0"/>
                </a:moveTo>
                <a:lnTo>
                  <a:pt x="6885607" y="0"/>
                </a:lnTo>
                <a:lnTo>
                  <a:pt x="6885607" y="9865267"/>
                </a:lnTo>
                <a:lnTo>
                  <a:pt x="0" y="9865267"/>
                </a:lnTo>
                <a:lnTo>
                  <a:pt x="0" y="0"/>
                </a:lnTo>
                <a:close/>
              </a:path>
            </a:pathLst>
          </a:custGeom>
          <a:blipFill>
            <a:blip r:embed="rId9">
              <a:extLst>
                <a:ext uri="{96DAC541-7B7A-43D3-8B79-37D633B846F1}">
                  <asvg:svgBlip xmlns="" xmlns:asvg="http://schemas.microsoft.com/office/drawing/2016/SVG/main" r:embed="rId10"/>
                </a:ext>
              </a:extLst>
            </a:blip>
            <a:stretch>
              <a:fillRect l="-519" r="-519"/>
            </a:stretch>
          </a:blipFill>
        </p:spPr>
        <p:txBody>
          <a:bodyPr/>
          <a:lstStyle/>
          <a:p>
            <a:endParaRPr lang="en-US"/>
          </a:p>
        </p:txBody>
      </p:sp>
      <p:grpSp>
        <p:nvGrpSpPr>
          <p:cNvPr id="7" name="Group 7"/>
          <p:cNvGrpSpPr/>
          <p:nvPr/>
        </p:nvGrpSpPr>
        <p:grpSpPr>
          <a:xfrm>
            <a:off x="609600" y="495300"/>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0" name="Freeform 10"/>
          <p:cNvSpPr/>
          <p:nvPr/>
        </p:nvSpPr>
        <p:spPr>
          <a:xfrm>
            <a:off x="10338979" y="3665013"/>
            <a:ext cx="6272621" cy="6979272"/>
          </a:xfrm>
          <a:custGeom>
            <a:avLst/>
            <a:gdLst/>
            <a:ahLst/>
            <a:cxnLst/>
            <a:rect l="l" t="t" r="r" b="b"/>
            <a:pathLst>
              <a:path w="6272621" h="6979272">
                <a:moveTo>
                  <a:pt x="0" y="0"/>
                </a:moveTo>
                <a:lnTo>
                  <a:pt x="6272621" y="0"/>
                </a:lnTo>
                <a:lnTo>
                  <a:pt x="6272621" y="6979273"/>
                </a:lnTo>
                <a:lnTo>
                  <a:pt x="0" y="6979273"/>
                </a:lnTo>
                <a:lnTo>
                  <a:pt x="0" y="0"/>
                </a:lnTo>
                <a:close/>
              </a:path>
            </a:pathLst>
          </a:custGeom>
          <a:blipFill>
            <a:blip r:embed="rId11"/>
            <a:stretch>
              <a:fillRect/>
            </a:stretch>
          </a:blipFill>
        </p:spPr>
        <p:txBody>
          <a:bodyPr/>
          <a:lstStyle/>
          <a:p>
            <a:endParaRPr lang="en-US"/>
          </a:p>
        </p:txBody>
      </p:sp>
      <p:sp>
        <p:nvSpPr>
          <p:cNvPr id="11" name="TextBox 11"/>
          <p:cNvSpPr txBox="1"/>
          <p:nvPr/>
        </p:nvSpPr>
        <p:spPr>
          <a:xfrm>
            <a:off x="1028700" y="616983"/>
            <a:ext cx="16230600" cy="1397819"/>
          </a:xfrm>
          <a:prstGeom prst="rect">
            <a:avLst/>
          </a:prstGeom>
        </p:spPr>
        <p:txBody>
          <a:bodyPr lIns="0" tIns="0" rIns="0" bIns="0" rtlCol="0" anchor="t">
            <a:spAutoFit/>
          </a:bodyPr>
          <a:lstStyle/>
          <a:p>
            <a:pPr algn="ctr">
              <a:lnSpc>
                <a:spcPts val="10920"/>
              </a:lnSpc>
            </a:pPr>
            <a:r>
              <a:rPr lang="en-US" sz="7800" b="1" dirty="0">
                <a:solidFill>
                  <a:srgbClr val="FFFFFF"/>
                </a:solidFill>
                <a:latin typeface="Arial" panose="020B0604020202020204" pitchFamily="34" charset="0"/>
                <a:cs typeface="Arial" panose="020B0604020202020204" pitchFamily="34" charset="0"/>
              </a:rPr>
              <a:t> NỘI DUNG 2</a:t>
            </a:r>
          </a:p>
        </p:txBody>
      </p:sp>
      <p:sp>
        <p:nvSpPr>
          <p:cNvPr id="12" name="TextBox 12"/>
          <p:cNvSpPr txBox="1"/>
          <p:nvPr/>
        </p:nvSpPr>
        <p:spPr>
          <a:xfrm>
            <a:off x="2177139" y="4394174"/>
            <a:ext cx="8064822" cy="1846659"/>
          </a:xfrm>
          <a:prstGeom prst="rect">
            <a:avLst/>
          </a:prstGeom>
        </p:spPr>
        <p:txBody>
          <a:bodyPr wrap="square" lIns="0" tIns="0" rIns="0" bIns="0" rtlCol="0" anchor="t">
            <a:spAutoFit/>
          </a:bodyPr>
          <a:lstStyle/>
          <a:p>
            <a:pPr lvl="0" algn="ctr"/>
            <a:r>
              <a:rPr lang="en-US" sz="4000" b="1">
                <a:latin typeface="Arial" charset="0"/>
                <a:ea typeface="Arial" charset="0"/>
                <a:cs typeface="Arial" charset="0"/>
              </a:rPr>
              <a:t>Gợi ý nội dung tích hợp </a:t>
            </a:r>
          </a:p>
          <a:p>
            <a:pPr lvl="0" algn="ctr"/>
            <a:r>
              <a:rPr lang="en-US" sz="4000" b="1">
                <a:latin typeface="Arial" charset="0"/>
                <a:ea typeface="Arial" charset="0"/>
                <a:cs typeface="Arial" charset="0"/>
              </a:rPr>
              <a:t>Quyền con người trong </a:t>
            </a:r>
          </a:p>
          <a:p>
            <a:pPr lvl="0" algn="ctr"/>
            <a:r>
              <a:rPr lang="en-US" sz="4000" b="1">
                <a:latin typeface="Arial" charset="0"/>
                <a:ea typeface="Arial" charset="0"/>
                <a:cs typeface="Arial" charset="0"/>
              </a:rPr>
              <a:t>SGK HOẠT ĐỘNG TRẢI NGHIỆM</a:t>
            </a:r>
          </a:p>
        </p:txBody>
      </p:sp>
    </p:spTree>
    <p:extLst>
      <p:ext uri="{BB962C8B-B14F-4D97-AF65-F5344CB8AC3E}">
        <p14:creationId xmlns:p14="http://schemas.microsoft.com/office/powerpoint/2010/main" val="2124436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627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Thể hiện nội dung, địa chỉ và gợi ý cách tích hợp giáo dục quyền con người trong Kế hoạch Hoạt động trải nghiệm (Phụ lục 1.2 CV 2345)</a:t>
            </a:r>
            <a:endParaRPr lang="en-US" sz="3975" dirty="0">
              <a:solidFill>
                <a:srgbClr val="FFFF00"/>
              </a:solidFill>
              <a:latin typeface="Cambria" panose="02040503050406030204" pitchFamily="18" charset="0"/>
              <a:ea typeface="Cambria" panose="02040503050406030204" pitchFamily="18" charset="0"/>
            </a:endParaRPr>
          </a:p>
        </p:txBody>
      </p:sp>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296326" y="5662830"/>
            <a:ext cx="2919668" cy="4121885"/>
          </a:xfrm>
          <a:prstGeom prst="rect">
            <a:avLst/>
          </a:prstGeom>
        </p:spPr>
      </p:pic>
      <p:pic>
        <p:nvPicPr>
          <p:cNvPr id="11" name="Picture 1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23191" y="5662830"/>
            <a:ext cx="3066609" cy="4205465"/>
          </a:xfrm>
          <a:prstGeom prst="rect">
            <a:avLst/>
          </a:prstGeom>
        </p:spPr>
      </p:pic>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45594" y="2522754"/>
            <a:ext cx="8041206" cy="2398266"/>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463417" y="2846136"/>
            <a:ext cx="8518772" cy="4948382"/>
          </a:xfrm>
          <a:prstGeom prst="rect">
            <a:avLst/>
          </a:prstGeom>
        </p:spPr>
      </p:pic>
      <p:sp>
        <p:nvSpPr>
          <p:cNvPr id="15" name="Down Arrow 14"/>
          <p:cNvSpPr/>
          <p:nvPr/>
        </p:nvSpPr>
        <p:spPr>
          <a:xfrm>
            <a:off x="2286000" y="4921020"/>
            <a:ext cx="990600" cy="7418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4289800" y="7353300"/>
            <a:ext cx="1006526"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8379729" y="6440451"/>
            <a:ext cx="1006526"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5294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627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Thể hiện nội dung, địa chỉ và gợi ý cách tích hợp giáo dục quyền con người trong Kế hoạch Hoạt động trải nghiệm (Phụ lục 1.2 CV 2345)</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2148012529"/>
              </p:ext>
            </p:extLst>
          </p:nvPr>
        </p:nvGraphicFramePr>
        <p:xfrm>
          <a:off x="642546" y="2695172"/>
          <a:ext cx="17264453" cy="7248928"/>
        </p:xfrm>
        <a:graphic>
          <a:graphicData uri="http://schemas.openxmlformats.org/drawingml/2006/table">
            <a:tbl>
              <a:tblPr/>
              <a:tblGrid>
                <a:gridCol w="2474251">
                  <a:extLst>
                    <a:ext uri="{9D8B030D-6E8A-4147-A177-3AD203B41FA5}">
                      <a16:colId xmlns:a16="http://schemas.microsoft.com/office/drawing/2014/main" val="20000"/>
                    </a:ext>
                  </a:extLst>
                </a:gridCol>
                <a:gridCol w="2474251">
                  <a:extLst>
                    <a:ext uri="{9D8B030D-6E8A-4147-A177-3AD203B41FA5}">
                      <a16:colId xmlns:a16="http://schemas.microsoft.com/office/drawing/2014/main" val="20001"/>
                    </a:ext>
                  </a:extLst>
                </a:gridCol>
                <a:gridCol w="1890670">
                  <a:extLst>
                    <a:ext uri="{9D8B030D-6E8A-4147-A177-3AD203B41FA5}">
                      <a16:colId xmlns:a16="http://schemas.microsoft.com/office/drawing/2014/main" val="20002"/>
                    </a:ext>
                  </a:extLst>
                </a:gridCol>
                <a:gridCol w="1701338">
                  <a:extLst>
                    <a:ext uri="{9D8B030D-6E8A-4147-A177-3AD203B41FA5}">
                      <a16:colId xmlns:a16="http://schemas.microsoft.com/office/drawing/2014/main" val="20003"/>
                    </a:ext>
                  </a:extLst>
                </a:gridCol>
                <a:gridCol w="7634568">
                  <a:extLst>
                    <a:ext uri="{9D8B030D-6E8A-4147-A177-3AD203B41FA5}">
                      <a16:colId xmlns:a16="http://schemas.microsoft.com/office/drawing/2014/main" val="20004"/>
                    </a:ext>
                  </a:extLst>
                </a:gridCol>
                <a:gridCol w="1089375">
                  <a:extLst>
                    <a:ext uri="{9D8B030D-6E8A-4147-A177-3AD203B41FA5}">
                      <a16:colId xmlns:a16="http://schemas.microsoft.com/office/drawing/2014/main" val="20005"/>
                    </a:ext>
                  </a:extLst>
                </a:gridCol>
              </a:tblGrid>
              <a:tr h="1008425">
                <a:tc rowSpan="2">
                  <a:txBody>
                    <a:bodyPr/>
                    <a:lstStyle/>
                    <a:p>
                      <a:pPr algn="ctr">
                        <a:spcBef>
                          <a:spcPts val="600"/>
                        </a:spcBef>
                        <a:spcAft>
                          <a:spcPts val="600"/>
                        </a:spcAft>
                      </a:pPr>
                      <a:r>
                        <a:rPr lang="en-US" sz="2000" b="1">
                          <a:effectLst/>
                        </a:rPr>
                        <a:t>Tuần, tháng</a:t>
                      </a:r>
                      <a:endParaRPr lang="en-US" sz="20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Bef>
                          <a:spcPts val="600"/>
                        </a:spcBef>
                        <a:spcAft>
                          <a:spcPts val="600"/>
                        </a:spcAft>
                      </a:pPr>
                      <a:r>
                        <a:rPr lang="en-US" sz="2000" b="1">
                          <a:effectLst/>
                        </a:rPr>
                        <a:t>Chương trình và sách giáo khoa</a:t>
                      </a:r>
                      <a:endParaRPr lang="en-US" sz="20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gn="ctr">
                        <a:spcBef>
                          <a:spcPts val="600"/>
                        </a:spcBef>
                        <a:spcAft>
                          <a:spcPts val="600"/>
                        </a:spcAft>
                      </a:pPr>
                      <a:r>
                        <a:rPr lang="en-US" sz="2000" b="1">
                          <a:effectLst/>
                        </a:rPr>
                        <a:t>Nội dung điều chỉnh, bổ sung (nếu có)</a:t>
                      </a:r>
                      <a:r>
                        <a:rPr lang="en-US" sz="2000">
                          <a:effectLst/>
                        </a:rPr>
                        <a:t/>
                      </a:r>
                      <a:br>
                        <a:rPr lang="en-US" sz="2000">
                          <a:effectLst/>
                        </a:rPr>
                      </a:br>
                      <a:r>
                        <a:rPr lang="en-US" sz="2000" i="1">
                          <a:effectLst/>
                        </a:rPr>
                        <a:t>(Những điều chỉnh về nội dung, thời lượng, thiết bị dạy học và học liệu tham khảo; xây dựng chủ đề học tập, bổ sung tích hợp liên môn; thời gian và hình thức tổ chức...)</a:t>
                      </a:r>
                      <a:endParaRPr lang="en-US" sz="20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600"/>
                        </a:spcAft>
                      </a:pPr>
                      <a:r>
                        <a:rPr lang="en-US" sz="2000" b="1">
                          <a:effectLst/>
                        </a:rPr>
                        <a:t>Ghi chú</a:t>
                      </a:r>
                      <a:endParaRPr lang="en-US" sz="20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63859">
                <a:tc vMerge="1">
                  <a:txBody>
                    <a:bodyPr/>
                    <a:lstStyle/>
                    <a:p>
                      <a:endParaRPr lang="en-US"/>
                    </a:p>
                  </a:txBody>
                  <a:tcPr/>
                </a:tc>
                <a:tc>
                  <a:txBody>
                    <a:bodyPr/>
                    <a:lstStyle/>
                    <a:p>
                      <a:pPr algn="ctr">
                        <a:spcBef>
                          <a:spcPts val="600"/>
                        </a:spcBef>
                        <a:spcAft>
                          <a:spcPts val="600"/>
                        </a:spcAft>
                      </a:pPr>
                      <a:r>
                        <a:rPr lang="en-US" sz="2000" b="1">
                          <a:effectLst/>
                        </a:rPr>
                        <a:t>Chủ đề/ Mạch nội dung</a:t>
                      </a:r>
                      <a:endParaRPr lang="en-US" sz="20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000" b="1">
                          <a:effectLst/>
                        </a:rPr>
                        <a:t>Tên bài học/</a:t>
                      </a:r>
                    </a:p>
                    <a:p>
                      <a:pPr algn="ctr">
                        <a:spcBef>
                          <a:spcPts val="600"/>
                        </a:spcBef>
                        <a:spcAft>
                          <a:spcPts val="600"/>
                        </a:spcAft>
                      </a:pPr>
                      <a:r>
                        <a:rPr lang="en-US" sz="2000" b="1">
                          <a:effectLst/>
                        </a:rPr>
                        <a:t>Loại hình trải nghiệm</a:t>
                      </a:r>
                      <a:endParaRPr lang="en-US" sz="20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000" b="1">
                          <a:effectLst/>
                        </a:rPr>
                        <a:t>Tiết học/ thời lượng</a:t>
                      </a:r>
                      <a:endParaRPr lang="en-US" sz="2000">
                        <a:effectLs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568439">
                <a:tc>
                  <a:txBody>
                    <a:bodyPr/>
                    <a:lstStyle/>
                    <a:p>
                      <a:pPr algn="ctr">
                        <a:spcBef>
                          <a:spcPts val="600"/>
                        </a:spcBef>
                        <a:spcAft>
                          <a:spcPts val="600"/>
                        </a:spcAft>
                      </a:pPr>
                      <a:r>
                        <a:rPr lang="sk-SK" sz="2000" b="0" i="0">
                          <a:solidFill>
                            <a:srgbClr val="000000"/>
                          </a:solidFill>
                          <a:effectLst/>
                          <a:latin typeface="Arial" charset="0"/>
                        </a:rPr>
                        <a:t>1</a:t>
                      </a:r>
                    </a:p>
                    <a:p>
                      <a:pPr algn="ctr">
                        <a:spcBef>
                          <a:spcPts val="600"/>
                        </a:spcBef>
                        <a:spcAft>
                          <a:spcPts val="600"/>
                        </a:spcAft>
                      </a:pPr>
                      <a:r>
                        <a:rPr lang="sk-SK" sz="2000" b="0" i="0">
                          <a:solidFill>
                            <a:srgbClr val="000000"/>
                          </a:solidFill>
                          <a:effectLst/>
                          <a:latin typeface="Arial" charset="0"/>
                        </a:rPr>
                        <a:t>Tháng 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US" sz="2000" b="1" kern="1200">
                          <a:solidFill>
                            <a:schemeClr val="tx1"/>
                          </a:solidFill>
                          <a:effectLst/>
                          <a:latin typeface="+mn-lt"/>
                          <a:ea typeface="+mn-ea"/>
                          <a:cs typeface="+mn-cs"/>
                        </a:rPr>
                        <a:t>EM VÀ MÁI TRƯỜNG MẾN YÊU</a:t>
                      </a:r>
                      <a:r>
                        <a:rPr lang="en-US" sz="2000">
                          <a:effectLst/>
                        </a:rPr>
                        <a:t> </a:t>
                      </a:r>
                      <a:r>
                        <a:rPr lang="sk-SK" sz="2000" b="0" i="0">
                          <a:solidFill>
                            <a:srgbClr val="000000"/>
                          </a:solidFill>
                          <a:effectLst/>
                          <a:latin typeface="Arial"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sk-SK" sz="2000" b="0" i="0">
                          <a:solidFill>
                            <a:srgbClr val="000000"/>
                          </a:solidFill>
                          <a:effectLst/>
                          <a:latin typeface="Arial" charset="0"/>
                        </a:rPr>
                        <a:t> SHDC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sk-SK" sz="2000" b="0" i="0">
                          <a:solidFill>
                            <a:srgbClr val="000000"/>
                          </a:solidFill>
                          <a:effectLst/>
                          <a:latin typeface="Arial" charset="0"/>
                        </a:rPr>
                        <a:t>1 tiết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just">
                        <a:lnSpc>
                          <a:spcPct val="115000"/>
                        </a:lnSpc>
                        <a:spcAft>
                          <a:spcPts val="200"/>
                        </a:spcAft>
                        <a:tabLst>
                          <a:tab pos="169545" algn="l"/>
                        </a:tabLst>
                      </a:pPr>
                      <a:r>
                        <a:rPr lang="en-US" sz="2000">
                          <a:solidFill>
                            <a:srgbClr val="000000"/>
                          </a:solidFill>
                          <a:effectLst/>
                          <a:latin typeface="Arial" charset="0"/>
                          <a:ea typeface="Arial" charset="0"/>
                          <a:cs typeface="Arial" charset="0"/>
                        </a:rPr>
                        <a:t> Quyền và nghĩa vụ học tập: Em có quyền và nghĩa vụ tham gia các hoạt động học tập, rèn luyện do nhà trường tổ chức. Tham gia các hoạt động học tập và rèn luyện giúp em sử dụng và phát triển tài năng và khả năng của mình. </a:t>
                      </a:r>
                      <a:endParaRPr lang="en-US" sz="2000">
                        <a:effectLst/>
                        <a:latin typeface="Arial" charset="0"/>
                        <a:ea typeface="Arial" charset="0"/>
                        <a:cs typeface="Arial" charset="0"/>
                      </a:endParaRP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US" sz="2000" b="0" i="0">
                          <a:solidFill>
                            <a:srgbClr val="000000"/>
                          </a:solidFill>
                          <a:effectLst/>
                          <a:latin typeface="Arial" charset="0"/>
                        </a:rPr>
                        <a:t>Bộ phận</a:t>
                      </a:r>
                      <a:br>
                        <a:rPr lang="en-US" sz="2000" b="0" i="0">
                          <a:solidFill>
                            <a:srgbClr val="000000"/>
                          </a:solidFill>
                          <a:effectLst/>
                          <a:latin typeface="Arial" charset="0"/>
                        </a:rPr>
                      </a:br>
                      <a:endParaRPr lang="en-US" sz="2000" b="0" i="0">
                        <a:solidFill>
                          <a:srgbClr val="000000"/>
                        </a:solidFill>
                        <a:effectLst/>
                        <a:latin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508205">
                <a:tc>
                  <a:txBody>
                    <a:bodyPr/>
                    <a:lstStyle/>
                    <a:p>
                      <a:pPr algn="ctr">
                        <a:spcBef>
                          <a:spcPts val="600"/>
                        </a:spcBef>
                        <a:spcAft>
                          <a:spcPts val="600"/>
                        </a:spcAft>
                      </a:pPr>
                      <a:r>
                        <a:rPr lang="sk-SK" sz="2000" b="0" i="0">
                          <a:solidFill>
                            <a:srgbClr val="000000"/>
                          </a:solidFill>
                          <a:effectLst/>
                          <a:latin typeface="Arial" charset="0"/>
                        </a:rPr>
                        <a:t>1</a:t>
                      </a:r>
                    </a:p>
                    <a:p>
                      <a:pPr algn="ctr">
                        <a:spcBef>
                          <a:spcPts val="600"/>
                        </a:spcBef>
                        <a:spcAft>
                          <a:spcPts val="600"/>
                        </a:spcAft>
                      </a:pPr>
                      <a:r>
                        <a:rPr lang="sk-SK" sz="2000" b="0" i="0">
                          <a:solidFill>
                            <a:srgbClr val="000000"/>
                          </a:solidFill>
                          <a:effectLst/>
                          <a:latin typeface="Arial" charset="0"/>
                        </a:rPr>
                        <a:t>Tháng 9 </a:t>
                      </a:r>
                    </a:p>
                    <a:p>
                      <a:pPr algn="ctr">
                        <a:spcBef>
                          <a:spcPts val="600"/>
                        </a:spcBef>
                        <a:spcAft>
                          <a:spcPts val="600"/>
                        </a:spcAft>
                      </a:pPr>
                      <a:endParaRPr lang="sk-SK" sz="2000" b="0" i="0">
                        <a:solidFill>
                          <a:srgbClr val="000000"/>
                        </a:solidFill>
                        <a:effectLst/>
                        <a:latin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2000" b="1" kern="1200">
                          <a:solidFill>
                            <a:schemeClr val="tx1"/>
                          </a:solidFill>
                          <a:effectLst/>
                          <a:latin typeface="+mn-lt"/>
                          <a:ea typeface="+mn-ea"/>
                          <a:cs typeface="+mn-cs"/>
                        </a:rPr>
                        <a:t>EM VÀ MÁI TRƯỜNG MẾN YÊU</a:t>
                      </a:r>
                      <a:r>
                        <a:rPr lang="en-US" sz="2000">
                          <a:effectLst/>
                        </a:rPr>
                        <a:t> </a:t>
                      </a:r>
                      <a:r>
                        <a:rPr lang="sk-SK" sz="2000" b="0" i="0">
                          <a:solidFill>
                            <a:srgbClr val="000000"/>
                          </a:solidFill>
                          <a:effectLst/>
                          <a:latin typeface="Arial" charset="0"/>
                        </a:rPr>
                        <a:t> </a:t>
                      </a:r>
                    </a:p>
                    <a:p>
                      <a:pPr algn="ctr">
                        <a:spcBef>
                          <a:spcPts val="600"/>
                        </a:spcBef>
                        <a:spcAft>
                          <a:spcPts val="600"/>
                        </a:spcAft>
                      </a:pPr>
                      <a:endParaRPr lang="sk-SK" sz="2000" b="0" i="0">
                        <a:solidFill>
                          <a:srgbClr val="000000"/>
                        </a:solidFill>
                        <a:effectLst/>
                        <a:latin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sk-SK" sz="2000" b="0" i="0">
                          <a:solidFill>
                            <a:srgbClr val="000000"/>
                          </a:solidFill>
                          <a:effectLst/>
                          <a:latin typeface="Arial" charset="0"/>
                        </a:rPr>
                        <a:t>HĐGDTCĐ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sk-SK" sz="2000" b="0" i="0" dirty="0">
                          <a:solidFill>
                            <a:srgbClr val="000000"/>
                          </a:solidFill>
                          <a:effectLst/>
                          <a:latin typeface="Arial" charset="0"/>
                        </a:rPr>
                        <a:t>1 tiết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just">
                        <a:lnSpc>
                          <a:spcPct val="115000"/>
                        </a:lnSpc>
                        <a:spcAft>
                          <a:spcPts val="200"/>
                        </a:spcAft>
                        <a:tabLst>
                          <a:tab pos="169545" algn="l"/>
                        </a:tabLst>
                      </a:pPr>
                      <a:r>
                        <a:rPr lang="en-US" sz="2000">
                          <a:solidFill>
                            <a:srgbClr val="000000"/>
                          </a:solidFill>
                          <a:effectLst/>
                          <a:latin typeface="Arial" charset="0"/>
                          <a:ea typeface="Arial" charset="0"/>
                          <a:cs typeface="Arial" charset="0"/>
                        </a:rPr>
                        <a:t>Em có quyền thực hiện những việc làm khiến em trở nên vui vẻ, thân thiên nếu việc đó đảm bảo an toàn cho em, không cản trở quyền của người khác, không vi phạm pháp luật.</a:t>
                      </a:r>
                      <a:endParaRPr lang="en-US" sz="2000">
                        <a:effectLst/>
                        <a:latin typeface="Arial" charset="0"/>
                        <a:ea typeface="Arial" charset="0"/>
                        <a:cs typeface="Arial" charset="0"/>
                      </a:endParaRPr>
                    </a:p>
                    <a:p>
                      <a:pPr marR="71755" algn="just">
                        <a:lnSpc>
                          <a:spcPct val="115000"/>
                        </a:lnSpc>
                        <a:spcAft>
                          <a:spcPts val="200"/>
                        </a:spcAft>
                        <a:tabLst>
                          <a:tab pos="169545" algn="l"/>
                        </a:tabLst>
                      </a:pPr>
                      <a:r>
                        <a:rPr lang="en-US" sz="2000">
                          <a:solidFill>
                            <a:srgbClr val="000000"/>
                          </a:solidFill>
                          <a:effectLst/>
                          <a:latin typeface="Arial" charset="0"/>
                          <a:ea typeface="Arial" charset="0"/>
                          <a:cs typeface="Arial" charset="0"/>
                        </a:rPr>
                        <a:t>* Tích hợp thông qua hoạt động HS tự nêu những việc mình có thể làm để bản thân vui vẻ, thân thiện. Thông qua các việc làm mà học sinh kể được, GV định hướng để đưa ra nội dung về quyền con người và nhấn mạnh những thú vui không an toàn, cản trở quyền của người khác, hay có dấu hiệu vi phạm pháp luật.</a:t>
                      </a:r>
                      <a:endParaRPr lang="en-US" sz="2000">
                        <a:effectLst/>
                        <a:latin typeface="Arial" charset="0"/>
                        <a:ea typeface="Arial" charset="0"/>
                        <a:cs typeface="Arial" charset="0"/>
                      </a:endParaRP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US" sz="2000" b="0" i="0" dirty="0" err="1">
                          <a:solidFill>
                            <a:srgbClr val="000000"/>
                          </a:solidFill>
                          <a:effectLst/>
                          <a:latin typeface="Arial" charset="0"/>
                        </a:rPr>
                        <a:t>Bộ</a:t>
                      </a:r>
                      <a:r>
                        <a:rPr lang="en-US" sz="2000" b="0" i="0" dirty="0">
                          <a:solidFill>
                            <a:srgbClr val="000000"/>
                          </a:solidFill>
                          <a:effectLst/>
                          <a:latin typeface="Arial" charset="0"/>
                        </a:rPr>
                        <a:t> </a:t>
                      </a:r>
                      <a:r>
                        <a:rPr lang="en-US" sz="2000" b="0" i="0" dirty="0" err="1">
                          <a:solidFill>
                            <a:srgbClr val="000000"/>
                          </a:solidFill>
                          <a:effectLst/>
                          <a:latin typeface="Arial" charset="0"/>
                        </a:rPr>
                        <a:t>phận</a:t>
                      </a:r>
                      <a:endParaRPr lang="en-US" sz="2000" b="0" i="0" dirty="0">
                        <a:solidFill>
                          <a:srgbClr val="000000"/>
                        </a:solidFill>
                        <a:effectLst/>
                        <a:latin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8688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627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Thể hiện nội dung, địa chỉ và gợi ý cách tích hợp giáo dục quyền con người trong Kế hoạch Hoạt động trải nghiệm (Phụ lục 1.2 CV 2345)</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552404631"/>
              </p:ext>
            </p:extLst>
          </p:nvPr>
        </p:nvGraphicFramePr>
        <p:xfrm>
          <a:off x="1191571" y="3615729"/>
          <a:ext cx="15904858" cy="4665748"/>
        </p:xfrm>
        <a:graphic>
          <a:graphicData uri="http://schemas.openxmlformats.org/drawingml/2006/table">
            <a:tbl>
              <a:tblPr/>
              <a:tblGrid>
                <a:gridCol w="2279401">
                  <a:extLst>
                    <a:ext uri="{9D8B030D-6E8A-4147-A177-3AD203B41FA5}">
                      <a16:colId xmlns:a16="http://schemas.microsoft.com/office/drawing/2014/main" val="20000"/>
                    </a:ext>
                  </a:extLst>
                </a:gridCol>
                <a:gridCol w="2279401">
                  <a:extLst>
                    <a:ext uri="{9D8B030D-6E8A-4147-A177-3AD203B41FA5}">
                      <a16:colId xmlns:a16="http://schemas.microsoft.com/office/drawing/2014/main" val="20001"/>
                    </a:ext>
                  </a:extLst>
                </a:gridCol>
                <a:gridCol w="1741777">
                  <a:extLst>
                    <a:ext uri="{9D8B030D-6E8A-4147-A177-3AD203B41FA5}">
                      <a16:colId xmlns:a16="http://schemas.microsoft.com/office/drawing/2014/main" val="20002"/>
                    </a:ext>
                  </a:extLst>
                </a:gridCol>
                <a:gridCol w="1567356">
                  <a:extLst>
                    <a:ext uri="{9D8B030D-6E8A-4147-A177-3AD203B41FA5}">
                      <a16:colId xmlns:a16="http://schemas.microsoft.com/office/drawing/2014/main" val="20003"/>
                    </a:ext>
                  </a:extLst>
                </a:gridCol>
                <a:gridCol w="7033337">
                  <a:extLst>
                    <a:ext uri="{9D8B030D-6E8A-4147-A177-3AD203B41FA5}">
                      <a16:colId xmlns:a16="http://schemas.microsoft.com/office/drawing/2014/main" val="20004"/>
                    </a:ext>
                  </a:extLst>
                </a:gridCol>
                <a:gridCol w="1003586">
                  <a:extLst>
                    <a:ext uri="{9D8B030D-6E8A-4147-A177-3AD203B41FA5}">
                      <a16:colId xmlns:a16="http://schemas.microsoft.com/office/drawing/2014/main" val="20005"/>
                    </a:ext>
                  </a:extLst>
                </a:gridCol>
              </a:tblGrid>
              <a:tr h="924328">
                <a:tc rowSpan="2">
                  <a:txBody>
                    <a:bodyPr/>
                    <a:lstStyle/>
                    <a:p>
                      <a:pPr algn="ctr">
                        <a:spcBef>
                          <a:spcPts val="600"/>
                        </a:spcBef>
                        <a:spcAft>
                          <a:spcPts val="600"/>
                        </a:spcAft>
                      </a:pPr>
                      <a:r>
                        <a:rPr lang="en-US" sz="2200" b="1">
                          <a:effectLst/>
                          <a:latin typeface="Arial" charset="0"/>
                          <a:ea typeface="Arial" charset="0"/>
                          <a:cs typeface="Arial" charset="0"/>
                        </a:rPr>
                        <a:t>Tuần, tháng</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Bef>
                          <a:spcPts val="600"/>
                        </a:spcBef>
                        <a:spcAft>
                          <a:spcPts val="600"/>
                        </a:spcAft>
                      </a:pPr>
                      <a:r>
                        <a:rPr lang="en-US" sz="2200" b="1">
                          <a:effectLst/>
                          <a:latin typeface="Arial" charset="0"/>
                          <a:ea typeface="Arial" charset="0"/>
                          <a:cs typeface="Arial" charset="0"/>
                        </a:rPr>
                        <a:t>Chương trình và sách giáo khoa</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gn="ctr">
                        <a:spcBef>
                          <a:spcPts val="600"/>
                        </a:spcBef>
                        <a:spcAft>
                          <a:spcPts val="600"/>
                        </a:spcAft>
                      </a:pPr>
                      <a:r>
                        <a:rPr lang="en-US" sz="2200" b="1">
                          <a:effectLst/>
                          <a:latin typeface="Arial" charset="0"/>
                          <a:ea typeface="Arial" charset="0"/>
                          <a:cs typeface="Arial" charset="0"/>
                        </a:rPr>
                        <a:t>Nội dung điều chỉnh, bổ sung (nếu có)</a:t>
                      </a:r>
                      <a:r>
                        <a:rPr lang="en-US" sz="2200">
                          <a:effectLst/>
                          <a:latin typeface="Arial" charset="0"/>
                          <a:ea typeface="Arial" charset="0"/>
                          <a:cs typeface="Arial" charset="0"/>
                        </a:rPr>
                        <a:t/>
                      </a:r>
                      <a:br>
                        <a:rPr lang="en-US" sz="2200">
                          <a:effectLst/>
                          <a:latin typeface="Arial" charset="0"/>
                          <a:ea typeface="Arial" charset="0"/>
                          <a:cs typeface="Arial" charset="0"/>
                        </a:rPr>
                      </a:br>
                      <a:r>
                        <a:rPr lang="en-US" sz="2200" i="1">
                          <a:effectLst/>
                          <a:latin typeface="Arial" charset="0"/>
                          <a:ea typeface="Arial" charset="0"/>
                          <a:cs typeface="Arial" charset="0"/>
                        </a:rPr>
                        <a:t>(Những điều chỉnh về nội dung, thời lượng, thiết bị dạy học và học liệu tham khảo; xây dựng chủ đề học tập, bổ sung tích hợp liên môn; thời gian và hình thức tổ chức...)</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600"/>
                        </a:spcAft>
                      </a:pPr>
                      <a:r>
                        <a:rPr lang="en-US" sz="2200" b="1">
                          <a:effectLst/>
                          <a:latin typeface="Arial" charset="0"/>
                          <a:ea typeface="Arial" charset="0"/>
                          <a:cs typeface="Arial" charset="0"/>
                        </a:rPr>
                        <a:t>Ghi chú</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52600">
                <a:tc vMerge="1">
                  <a:txBody>
                    <a:bodyPr/>
                    <a:lstStyle/>
                    <a:p>
                      <a:endParaRPr lang="en-US"/>
                    </a:p>
                  </a:txBody>
                  <a:tcPr/>
                </a:tc>
                <a:tc>
                  <a:txBody>
                    <a:bodyPr/>
                    <a:lstStyle/>
                    <a:p>
                      <a:pPr algn="ctr">
                        <a:spcBef>
                          <a:spcPts val="600"/>
                        </a:spcBef>
                        <a:spcAft>
                          <a:spcPts val="600"/>
                        </a:spcAft>
                      </a:pPr>
                      <a:r>
                        <a:rPr lang="en-US" sz="2200" b="1">
                          <a:effectLst/>
                          <a:latin typeface="Arial" charset="0"/>
                          <a:ea typeface="Arial" charset="0"/>
                          <a:cs typeface="Arial" charset="0"/>
                        </a:rPr>
                        <a:t>Chủ đề/ Mạch nội dung</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200" b="1">
                          <a:effectLst/>
                          <a:latin typeface="Arial" charset="0"/>
                          <a:ea typeface="Arial" charset="0"/>
                          <a:cs typeface="Arial" charset="0"/>
                        </a:rPr>
                        <a:t>Tên bài học/</a:t>
                      </a:r>
                    </a:p>
                    <a:p>
                      <a:pPr algn="ctr">
                        <a:spcBef>
                          <a:spcPts val="600"/>
                        </a:spcBef>
                        <a:spcAft>
                          <a:spcPts val="600"/>
                        </a:spcAft>
                      </a:pPr>
                      <a:r>
                        <a:rPr lang="en-US" sz="2200" b="1">
                          <a:effectLst/>
                          <a:latin typeface="Arial" charset="0"/>
                          <a:ea typeface="Arial" charset="0"/>
                          <a:cs typeface="Arial" charset="0"/>
                        </a:rPr>
                        <a:t>Loại hình trải nghiệm</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200" b="1">
                          <a:effectLst/>
                          <a:latin typeface="Arial" charset="0"/>
                          <a:ea typeface="Arial" charset="0"/>
                          <a:cs typeface="Arial" charset="0"/>
                        </a:rPr>
                        <a:t>Tiết học/ thời lượng</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271220">
                <a:tc>
                  <a:txBody>
                    <a:bodyPr/>
                    <a:lstStyle/>
                    <a:p>
                      <a:pPr algn="ctr">
                        <a:spcBef>
                          <a:spcPts val="600"/>
                        </a:spcBef>
                        <a:spcAft>
                          <a:spcPts val="600"/>
                        </a:spcAft>
                      </a:pPr>
                      <a:r>
                        <a:rPr lang="sk-SK" sz="2400" b="0" i="0">
                          <a:solidFill>
                            <a:srgbClr val="000000"/>
                          </a:solidFill>
                          <a:effectLst/>
                          <a:latin typeface="Arial" charset="0"/>
                        </a:rPr>
                        <a:t>1</a:t>
                      </a:r>
                    </a:p>
                    <a:p>
                      <a:pPr algn="ctr">
                        <a:spcBef>
                          <a:spcPts val="600"/>
                        </a:spcBef>
                        <a:spcAft>
                          <a:spcPts val="600"/>
                        </a:spcAft>
                      </a:pPr>
                      <a:r>
                        <a:rPr lang="sk-SK" sz="2400" b="0" i="0">
                          <a:solidFill>
                            <a:srgbClr val="000000"/>
                          </a:solidFill>
                          <a:effectLst/>
                          <a:latin typeface="Arial" charset="0"/>
                        </a:rPr>
                        <a:t>Tháng 9 </a:t>
                      </a:r>
                    </a:p>
                    <a:p>
                      <a:pPr algn="ctr">
                        <a:spcBef>
                          <a:spcPts val="600"/>
                        </a:spcBef>
                        <a:spcAft>
                          <a:spcPts val="600"/>
                        </a:spcAft>
                      </a:pPr>
                      <a:endParaRPr lang="sk-SK" sz="2200" b="0" i="0">
                        <a:solidFill>
                          <a:srgbClr val="000000"/>
                        </a:solidFill>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2200" b="1" kern="1200">
                          <a:solidFill>
                            <a:schemeClr val="tx1"/>
                          </a:solidFill>
                          <a:effectLst/>
                          <a:latin typeface="Arial" charset="0"/>
                          <a:ea typeface="Arial" charset="0"/>
                          <a:cs typeface="Arial" charset="0"/>
                        </a:rPr>
                        <a:t>EM VÀ MÁI TRƯỜNG MẾN YÊU</a:t>
                      </a:r>
                      <a:r>
                        <a:rPr lang="en-US" sz="2200">
                          <a:effectLst/>
                          <a:latin typeface="Arial" charset="0"/>
                          <a:ea typeface="Arial" charset="0"/>
                          <a:cs typeface="Arial" charset="0"/>
                        </a:rPr>
                        <a:t> </a:t>
                      </a:r>
                      <a:r>
                        <a:rPr lang="sk-SK" sz="2200" b="0" i="0">
                          <a:solidFill>
                            <a:srgbClr val="000000"/>
                          </a:solidFill>
                          <a:effectLst/>
                          <a:latin typeface="Arial" charset="0"/>
                          <a:ea typeface="Arial" charset="0"/>
                          <a:cs typeface="Arial" charset="0"/>
                        </a:rPr>
                        <a:t> </a:t>
                      </a:r>
                    </a:p>
                    <a:p>
                      <a:pPr algn="ctr">
                        <a:spcBef>
                          <a:spcPts val="600"/>
                        </a:spcBef>
                        <a:spcAft>
                          <a:spcPts val="600"/>
                        </a:spcAft>
                      </a:pPr>
                      <a:endParaRPr lang="sk-SK" sz="2200" b="0" i="0">
                        <a:solidFill>
                          <a:srgbClr val="000000"/>
                        </a:solidFill>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sk-SK" sz="2200" b="0" i="0">
                          <a:solidFill>
                            <a:srgbClr val="000000"/>
                          </a:solidFill>
                          <a:effectLst/>
                          <a:latin typeface="Arial" charset="0"/>
                          <a:ea typeface="Arial" charset="0"/>
                          <a:cs typeface="Arial" charset="0"/>
                        </a:rPr>
                        <a:t>SHL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sk-SK" sz="2200" b="0" i="0" dirty="0">
                          <a:solidFill>
                            <a:srgbClr val="000000"/>
                          </a:solidFill>
                          <a:effectLst/>
                          <a:latin typeface="Arial" charset="0"/>
                          <a:ea typeface="Arial" charset="0"/>
                          <a:cs typeface="Arial" charset="0"/>
                        </a:rPr>
                        <a:t>1 tiết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R="71755" algn="just">
                        <a:lnSpc>
                          <a:spcPct val="115000"/>
                        </a:lnSpc>
                        <a:spcAft>
                          <a:spcPts val="200"/>
                        </a:spcAft>
                      </a:pPr>
                      <a:r>
                        <a:rPr lang="en-US" sz="2200" b="1">
                          <a:solidFill>
                            <a:srgbClr val="000000"/>
                          </a:solidFill>
                          <a:effectLst/>
                          <a:latin typeface="Arial" charset="0"/>
                          <a:ea typeface="Arial" charset="0"/>
                          <a:cs typeface="Arial" charset="0"/>
                        </a:rPr>
                        <a:t> </a:t>
                      </a:r>
                      <a:r>
                        <a:rPr lang="en-US" sz="2200">
                          <a:effectLst/>
                          <a:latin typeface="Arial" charset="0"/>
                          <a:ea typeface="Arial" charset="0"/>
                          <a:cs typeface="Arial" charset="0"/>
                        </a:rPr>
                        <a:t>– </a:t>
                      </a:r>
                      <a:r>
                        <a:rPr lang="vi-VN" sz="2200">
                          <a:effectLst/>
                          <a:latin typeface="Arial" charset="0"/>
                          <a:ea typeface="Arial" charset="0"/>
                          <a:cs typeface="Arial" charset="0"/>
                        </a:rPr>
                        <a:t>Quyền được bày tỏ ý kiến và hội họp (Điều 34 Luật Trẻ em) </a:t>
                      </a:r>
                      <a:endParaRPr lang="en-US" sz="2200">
                        <a:effectLst/>
                        <a:latin typeface="Arial" charset="0"/>
                        <a:ea typeface="Arial" charset="0"/>
                        <a:cs typeface="Arial" charset="0"/>
                      </a:endParaRPr>
                    </a:p>
                    <a:p>
                      <a:pPr marR="71755" algn="just">
                        <a:lnSpc>
                          <a:spcPct val="115000"/>
                        </a:lnSpc>
                        <a:spcAft>
                          <a:spcPts val="200"/>
                        </a:spcAft>
                      </a:pPr>
                      <a:r>
                        <a:rPr lang="en-US" sz="2200">
                          <a:effectLst/>
                          <a:latin typeface="Arial" charset="0"/>
                          <a:ea typeface="Arial" charset="0"/>
                          <a:cs typeface="Arial" charset="0"/>
                        </a:rPr>
                        <a:t>* Tích hợp thông qua việc HS tham gia nêu ý kiến về tiêu chí bầu chọn lớp trưởng, lớp phó, tổ trưởng,… và thực hiện quyền bầu của mình.</a:t>
                      </a: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US" sz="2200" b="0" i="0" dirty="0" err="1">
                          <a:solidFill>
                            <a:srgbClr val="000000"/>
                          </a:solidFill>
                          <a:effectLst/>
                          <a:latin typeface="Arial" charset="0"/>
                          <a:ea typeface="Arial" charset="0"/>
                          <a:cs typeface="Arial" charset="0"/>
                        </a:rPr>
                        <a:t>Bộ</a:t>
                      </a:r>
                      <a:r>
                        <a:rPr lang="en-US" sz="2200" b="0" i="0" dirty="0">
                          <a:solidFill>
                            <a:srgbClr val="000000"/>
                          </a:solidFill>
                          <a:effectLst/>
                          <a:latin typeface="Arial" charset="0"/>
                          <a:ea typeface="Arial" charset="0"/>
                          <a:cs typeface="Arial" charset="0"/>
                        </a:rPr>
                        <a:t> </a:t>
                      </a:r>
                      <a:r>
                        <a:rPr lang="en-US" sz="2200" b="0" i="0" dirty="0" err="1">
                          <a:solidFill>
                            <a:srgbClr val="000000"/>
                          </a:solidFill>
                          <a:effectLst/>
                          <a:latin typeface="Arial" charset="0"/>
                          <a:ea typeface="Arial" charset="0"/>
                          <a:cs typeface="Arial" charset="0"/>
                        </a:rPr>
                        <a:t>phận</a:t>
                      </a:r>
                      <a:endParaRPr lang="en-US" sz="2200" b="0" i="0" dirty="0">
                        <a:solidFill>
                          <a:srgbClr val="000000"/>
                        </a:solidFill>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95093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82"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1</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946705774"/>
              </p:ext>
            </p:extLst>
          </p:nvPr>
        </p:nvGraphicFramePr>
        <p:xfrm>
          <a:off x="821850" y="2933699"/>
          <a:ext cx="16704150" cy="6393215"/>
        </p:xfrm>
        <a:graphic>
          <a:graphicData uri="http://schemas.openxmlformats.org/drawingml/2006/table">
            <a:tbl>
              <a:tblPr firstRow="1" firstCol="1" lastRow="1" lastCol="1" bandRow="1" bandCol="1">
                <a:tableStyleId>{B301B821-A1FF-4177-AEE7-76D212191A09}</a:tableStyleId>
              </a:tblPr>
              <a:tblGrid>
                <a:gridCol w="2683350">
                  <a:extLst>
                    <a:ext uri="{9D8B030D-6E8A-4147-A177-3AD203B41FA5}">
                      <a16:colId xmlns:a16="http://schemas.microsoft.com/office/drawing/2014/main" val="20000"/>
                    </a:ext>
                  </a:extLst>
                </a:gridCol>
                <a:gridCol w="756606">
                  <a:extLst>
                    <a:ext uri="{9D8B030D-6E8A-4147-A177-3AD203B41FA5}">
                      <a16:colId xmlns:a16="http://schemas.microsoft.com/office/drawing/2014/main" val="20001"/>
                    </a:ext>
                  </a:extLst>
                </a:gridCol>
                <a:gridCol w="6406194">
                  <a:extLst>
                    <a:ext uri="{9D8B030D-6E8A-4147-A177-3AD203B41FA5}">
                      <a16:colId xmlns:a16="http://schemas.microsoft.com/office/drawing/2014/main" val="20002"/>
                    </a:ext>
                  </a:extLst>
                </a:gridCol>
                <a:gridCol w="622962">
                  <a:extLst>
                    <a:ext uri="{9D8B030D-6E8A-4147-A177-3AD203B41FA5}">
                      <a16:colId xmlns:a16="http://schemas.microsoft.com/office/drawing/2014/main" val="20003"/>
                    </a:ext>
                  </a:extLst>
                </a:gridCol>
                <a:gridCol w="4407273">
                  <a:extLst>
                    <a:ext uri="{9D8B030D-6E8A-4147-A177-3AD203B41FA5}">
                      <a16:colId xmlns:a16="http://schemas.microsoft.com/office/drawing/2014/main" val="20004"/>
                    </a:ext>
                  </a:extLst>
                </a:gridCol>
                <a:gridCol w="1827765">
                  <a:extLst>
                    <a:ext uri="{9D8B030D-6E8A-4147-A177-3AD203B41FA5}">
                      <a16:colId xmlns:a16="http://schemas.microsoft.com/office/drawing/2014/main" val="20005"/>
                    </a:ext>
                  </a:extLst>
                </a:gridCol>
              </a:tblGrid>
              <a:tr h="1007256">
                <a:tc gridSpan="2">
                  <a:txBody>
                    <a:bodyPr/>
                    <a:lstStyle/>
                    <a:p>
                      <a:pPr marL="67945" algn="ctr">
                        <a:lnSpc>
                          <a:spcPct val="110000"/>
                        </a:lnSpc>
                        <a:spcAft>
                          <a:spcPts val="0"/>
                        </a:spcAft>
                      </a:pPr>
                      <a:r>
                        <a:rPr lang="en-US" sz="2400">
                          <a:effectLst/>
                        </a:rPr>
                        <a:t>Mạch nội dung</a:t>
                      </a:r>
                      <a:endParaRPr lang="en-US" sz="2400">
                        <a:effectLst/>
                        <a:latin typeface="Times New Roman" charset="0"/>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hMerge="1">
                  <a:txBody>
                    <a:bodyPr/>
                    <a:lstStyle/>
                    <a:p>
                      <a:endParaRPr lang="en-US"/>
                    </a:p>
                  </a:txBody>
                  <a:tcPr/>
                </a:tc>
                <a:tc gridSpan="2">
                  <a:txBody>
                    <a:bodyPr/>
                    <a:lstStyle/>
                    <a:p>
                      <a:pPr marL="67945" algn="ctr">
                        <a:lnSpc>
                          <a:spcPct val="110000"/>
                        </a:lnSpc>
                        <a:spcAft>
                          <a:spcPts val="0"/>
                        </a:spcAft>
                      </a:pPr>
                      <a:r>
                        <a:rPr lang="vi-VN" sz="2400">
                          <a:effectLst/>
                        </a:rPr>
                        <a:t>Yêu cầu cần đạt</a:t>
                      </a:r>
                      <a:endParaRPr lang="en-US" sz="2400">
                        <a:effectLst/>
                        <a:latin typeface="Times New Roman" charset="0"/>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hMerge="1">
                  <a:txBody>
                    <a:bodyPr/>
                    <a:lstStyle/>
                    <a:p>
                      <a:endParaRPr lang="en-US"/>
                    </a:p>
                  </a:txBody>
                  <a:tcPr/>
                </a:tc>
                <a:tc>
                  <a:txBody>
                    <a:bodyPr/>
                    <a:lstStyle/>
                    <a:p>
                      <a:pPr marL="67945" algn="ctr">
                        <a:lnSpc>
                          <a:spcPct val="110000"/>
                        </a:lnSpc>
                        <a:spcAft>
                          <a:spcPts val="0"/>
                        </a:spcAft>
                      </a:pPr>
                      <a:r>
                        <a:rPr lang="vi-VN" sz="2400">
                          <a:effectLst/>
                        </a:rPr>
                        <a:t>Gợi ý nội dung tích hợp </a:t>
                      </a:r>
                      <a:r>
                        <a:rPr lang="en-US" sz="2400">
                          <a:effectLst/>
                        </a:rPr>
                        <a:t>q</a:t>
                      </a:r>
                      <a:r>
                        <a:rPr lang="vi-VN" sz="2400">
                          <a:effectLst/>
                        </a:rPr>
                        <a:t>uyền con người</a:t>
                      </a:r>
                      <a:endParaRPr lang="en-US" sz="2400">
                        <a:effectLst/>
                        <a:latin typeface="Times New Roman" charset="0"/>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67945">
                        <a:lnSpc>
                          <a:spcPct val="110000"/>
                        </a:lnSpc>
                        <a:spcAft>
                          <a:spcPts val="0"/>
                        </a:spcAft>
                      </a:pPr>
                      <a:r>
                        <a:rPr lang="vi-VN" sz="2400">
                          <a:effectLst/>
                        </a:rPr>
                        <a:t>Mức độ tích hợp</a:t>
                      </a:r>
                      <a:endParaRPr lang="en-US" sz="2400">
                        <a:effectLst/>
                        <a:latin typeface="Times New Roman" charset="0"/>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64236">
                <a:tc gridSpan="6">
                  <a:txBody>
                    <a:bodyPr/>
                    <a:lstStyle/>
                    <a:p>
                      <a:pPr algn="ctr">
                        <a:lnSpc>
                          <a:spcPct val="110000"/>
                        </a:lnSpc>
                        <a:spcAft>
                          <a:spcPts val="0"/>
                        </a:spcAft>
                        <a:tabLst>
                          <a:tab pos="199390" algn="l"/>
                        </a:tabLst>
                      </a:pPr>
                      <a:r>
                        <a:rPr lang="en-US" sz="2400">
                          <a:solidFill>
                            <a:srgbClr val="C00000"/>
                          </a:solidFill>
                          <a:effectLst/>
                        </a:rPr>
                        <a:t>HOẠT ĐỘNG HƯỚNG VÀO BẢN THÂN</a:t>
                      </a:r>
                      <a:endParaRPr lang="en-US" sz="2400">
                        <a:solidFill>
                          <a:srgbClr val="C00000"/>
                        </a:solidFill>
                        <a:effectLst/>
                        <a:latin typeface="Times New Roman" charset="0"/>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636324">
                <a:tc>
                  <a:txBody>
                    <a:bodyPr/>
                    <a:lstStyle/>
                    <a:p>
                      <a:pPr marL="67945">
                        <a:lnSpc>
                          <a:spcPct val="110000"/>
                        </a:lnSpc>
                        <a:spcAft>
                          <a:spcPts val="0"/>
                        </a:spcAft>
                      </a:pPr>
                      <a:r>
                        <a:rPr lang="vi-VN" sz="2000">
                          <a:solidFill>
                            <a:srgbClr val="C00000"/>
                          </a:solidFill>
                          <a:effectLst/>
                        </a:rPr>
                        <a:t>Hoạt động khám phá bản thân</a:t>
                      </a:r>
                      <a:endParaRPr lang="en-US" sz="2000">
                        <a:solidFill>
                          <a:srgbClr val="C00000"/>
                        </a:solidFill>
                        <a:effectLst/>
                        <a:latin typeface="Times New Roman" charset="0"/>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40000"/>
                        <a:lumOff val="60000"/>
                      </a:schemeClr>
                    </a:solidFill>
                  </a:tcPr>
                </a:tc>
                <a:tc gridSpan="2">
                  <a:txBody>
                    <a:bodyPr/>
                    <a:lstStyle/>
                    <a:p>
                      <a:pPr>
                        <a:lnSpc>
                          <a:spcPct val="110000"/>
                        </a:lnSpc>
                        <a:spcAft>
                          <a:spcPts val="0"/>
                        </a:spcAft>
                        <a:tabLst>
                          <a:tab pos="199390" algn="l"/>
                        </a:tabLst>
                      </a:pPr>
                      <a:r>
                        <a:rPr lang="en-US" sz="2400" b="1">
                          <a:effectLst/>
                        </a:rPr>
                        <a:t>– Mô tả được hình thức bên ngoài của bản thân.</a:t>
                      </a:r>
                    </a:p>
                    <a:p>
                      <a:pPr>
                        <a:lnSpc>
                          <a:spcPct val="110000"/>
                        </a:lnSpc>
                        <a:spcAft>
                          <a:spcPts val="0"/>
                        </a:spcAft>
                        <a:tabLst>
                          <a:tab pos="203835" algn="l"/>
                        </a:tabLst>
                      </a:pPr>
                      <a:r>
                        <a:rPr lang="en-US" sz="2400" b="1">
                          <a:effectLst/>
                        </a:rPr>
                        <a:t>– Thể hiện được một số biểu hiện cảm xúc và hành vi yêu thương phù hợp với hoàn cảnh giao tiếp thông thường.</a:t>
                      </a:r>
                      <a:endParaRPr lang="en-US" sz="2400" b="1">
                        <a:effectLst/>
                        <a:latin typeface="Times New Roman" charset="0"/>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40000"/>
                        <a:lumOff val="60000"/>
                      </a:schemeClr>
                    </a:solidFill>
                  </a:tcPr>
                </a:tc>
                <a:tc hMerge="1">
                  <a:txBody>
                    <a:bodyPr/>
                    <a:lstStyle/>
                    <a:p>
                      <a:pPr>
                        <a:lnSpc>
                          <a:spcPct val="110000"/>
                        </a:lnSpc>
                        <a:spcAft>
                          <a:spcPts val="0"/>
                        </a:spcAft>
                        <a:tabLst>
                          <a:tab pos="199390" algn="l"/>
                        </a:tabLst>
                      </a:pPr>
                      <a:endParaRPr lang="en-US" sz="2400" b="1">
                        <a:effectLst/>
                        <a:latin typeface="Times New Roman" charset="0"/>
                        <a:ea typeface="Calibri" charset="0"/>
                        <a:cs typeface="Times New Roman" charset="0"/>
                      </a:endParaRPr>
                    </a:p>
                  </a:txBody>
                  <a:tcPr marL="17780" marR="17780" marT="17780" marB="17780">
                    <a:solidFill>
                      <a:schemeClr val="accent1">
                        <a:lumMod val="40000"/>
                        <a:lumOff val="60000"/>
                      </a:schemeClr>
                    </a:solidFill>
                  </a:tcPr>
                </a:tc>
                <a:tc gridSpan="2">
                  <a:txBody>
                    <a:bodyPr/>
                    <a:lstStyle/>
                    <a:p>
                      <a:pPr>
                        <a:lnSpc>
                          <a:spcPct val="110000"/>
                        </a:lnSpc>
                        <a:spcAft>
                          <a:spcPts val="0"/>
                        </a:spcAft>
                        <a:tabLst>
                          <a:tab pos="199390" algn="l"/>
                        </a:tabLst>
                      </a:pPr>
                      <a:r>
                        <a:rPr lang="en-US" sz="2400" b="1">
                          <a:effectLst/>
                        </a:rPr>
                        <a:t>– Quyền được tự do bày tỏ ý kiến.</a:t>
                      </a:r>
                    </a:p>
                    <a:p>
                      <a:pPr>
                        <a:lnSpc>
                          <a:spcPct val="110000"/>
                        </a:lnSpc>
                        <a:spcAft>
                          <a:spcPts val="0"/>
                        </a:spcAft>
                        <a:tabLst>
                          <a:tab pos="199390" algn="l"/>
                        </a:tabLst>
                      </a:pPr>
                      <a:r>
                        <a:rPr lang="en-US" sz="2400" b="1">
                          <a:effectLst/>
                        </a:rPr>
                        <a:t>– Quyền được tôn trọng bản thân và nghĩa vụ tôn trọng người khác.</a:t>
                      </a:r>
                    </a:p>
                    <a:p>
                      <a:pPr>
                        <a:lnSpc>
                          <a:spcPct val="110000"/>
                        </a:lnSpc>
                        <a:spcAft>
                          <a:spcPts val="0"/>
                        </a:spcAft>
                        <a:tabLst>
                          <a:tab pos="199390" algn="l"/>
                        </a:tabLst>
                      </a:pPr>
                      <a:r>
                        <a:rPr lang="en-US" sz="2400" b="1">
                          <a:effectLst/>
                        </a:rPr>
                        <a:t>– Quyền được bảo vệ chống lại sự can thiệp vào đời tư.</a:t>
                      </a:r>
                      <a:endParaRPr lang="en-US" sz="2400" b="1">
                        <a:effectLst/>
                        <a:latin typeface="Times New Roman" charset="0"/>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40000"/>
                        <a:lumOff val="60000"/>
                      </a:schemeClr>
                    </a:solidFill>
                  </a:tcPr>
                </a:tc>
                <a:tc hMerge="1">
                  <a:txBody>
                    <a:bodyPr/>
                    <a:lstStyle/>
                    <a:p>
                      <a:pPr>
                        <a:lnSpc>
                          <a:spcPct val="110000"/>
                        </a:lnSpc>
                        <a:spcAft>
                          <a:spcPts val="0"/>
                        </a:spcAft>
                        <a:tabLst>
                          <a:tab pos="199390" algn="l"/>
                        </a:tabLst>
                      </a:pPr>
                      <a:endParaRPr lang="en-US" sz="2400" b="1">
                        <a:effectLst/>
                        <a:latin typeface="Times New Roman" charset="0"/>
                        <a:ea typeface="Calibri" charset="0"/>
                        <a:cs typeface="Times New Roman" charset="0"/>
                      </a:endParaRPr>
                    </a:p>
                  </a:txBody>
                  <a:tcPr marL="17780" marR="17780" marT="17780" marB="17780">
                    <a:solidFill>
                      <a:schemeClr val="accent1">
                        <a:lumMod val="40000"/>
                        <a:lumOff val="60000"/>
                      </a:schemeClr>
                    </a:solidFill>
                  </a:tcPr>
                </a:tc>
                <a:tc>
                  <a:txBody>
                    <a:bodyPr/>
                    <a:lstStyle/>
                    <a:p>
                      <a:pPr>
                        <a:lnSpc>
                          <a:spcPct val="110000"/>
                        </a:lnSpc>
                        <a:spcAft>
                          <a:spcPts val="0"/>
                        </a:spcAft>
                        <a:tabLst>
                          <a:tab pos="199390" algn="l"/>
                        </a:tabLst>
                      </a:pPr>
                      <a:r>
                        <a:rPr lang="en-US" sz="2400">
                          <a:effectLst/>
                        </a:rPr>
                        <a:t>Bộ phận</a:t>
                      </a:r>
                      <a:endParaRPr lang="en-US" sz="2400">
                        <a:effectLst/>
                        <a:latin typeface="Times New Roman" charset="0"/>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2311739">
                <a:tc>
                  <a:txBody>
                    <a:bodyPr/>
                    <a:lstStyle/>
                    <a:p>
                      <a:pPr marL="67945">
                        <a:lnSpc>
                          <a:spcPct val="110000"/>
                        </a:lnSpc>
                        <a:spcAft>
                          <a:spcPts val="0"/>
                        </a:spcAft>
                      </a:pPr>
                      <a:r>
                        <a:rPr lang="vi-VN" sz="2000">
                          <a:solidFill>
                            <a:srgbClr val="C00000"/>
                          </a:solidFill>
                          <a:effectLst/>
                        </a:rPr>
                        <a:t>Hoạt động rèn luyện bản thân</a:t>
                      </a:r>
                      <a:endParaRPr lang="en-US" sz="2000">
                        <a:solidFill>
                          <a:srgbClr val="C00000"/>
                        </a:solidFill>
                        <a:effectLst/>
                        <a:latin typeface="Times New Roman" charset="0"/>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40000"/>
                        <a:lumOff val="60000"/>
                      </a:schemeClr>
                    </a:solidFill>
                  </a:tcPr>
                </a:tc>
                <a:tc gridSpan="2">
                  <a:txBody>
                    <a:bodyPr/>
                    <a:lstStyle/>
                    <a:p>
                      <a:pPr algn="just">
                        <a:lnSpc>
                          <a:spcPct val="110000"/>
                        </a:lnSpc>
                        <a:spcAft>
                          <a:spcPts val="0"/>
                        </a:spcAft>
                        <a:tabLst>
                          <a:tab pos="199390" algn="l"/>
                        </a:tabLst>
                      </a:pPr>
                      <a:r>
                        <a:rPr lang="en-US" sz="2400">
                          <a:effectLst/>
                        </a:rPr>
                        <a:t>– Thực hiện được một số việc tự chăm sóc bản thân phù hợp với lứa tuổi. </a:t>
                      </a:r>
                    </a:p>
                    <a:p>
                      <a:pPr algn="just">
                        <a:lnSpc>
                          <a:spcPct val="110000"/>
                        </a:lnSpc>
                        <a:spcAft>
                          <a:spcPts val="0"/>
                        </a:spcAft>
                        <a:tabLst>
                          <a:tab pos="200660" algn="l"/>
                        </a:tabLst>
                      </a:pPr>
                      <a:r>
                        <a:rPr lang="en-US" sz="2400">
                          <a:effectLst/>
                        </a:rPr>
                        <a:t>– Nêu được những hành động an toàn, không an toàn khi vui chơi và thực hiện được một số hành vi tự bảo vệ.</a:t>
                      </a:r>
                      <a:endParaRPr lang="en-US" sz="2400">
                        <a:effectLst/>
                        <a:latin typeface="Times New Roman" charset="0"/>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40000"/>
                        <a:lumOff val="60000"/>
                      </a:schemeClr>
                    </a:solidFill>
                  </a:tcPr>
                </a:tc>
                <a:tc hMerge="1">
                  <a:txBody>
                    <a:bodyPr/>
                    <a:lstStyle/>
                    <a:p>
                      <a:pPr algn="just">
                        <a:lnSpc>
                          <a:spcPct val="110000"/>
                        </a:lnSpc>
                        <a:spcAft>
                          <a:spcPts val="0"/>
                        </a:spcAft>
                        <a:tabLst>
                          <a:tab pos="199390" algn="l"/>
                        </a:tabLst>
                      </a:pPr>
                      <a:endParaRPr lang="en-US" sz="2400">
                        <a:effectLst/>
                        <a:latin typeface="Times New Roman" charset="0"/>
                        <a:ea typeface="Calibri" charset="0"/>
                        <a:cs typeface="Times New Roman" charset="0"/>
                      </a:endParaRPr>
                    </a:p>
                  </a:txBody>
                  <a:tcPr marL="17780" marR="17780" marT="17780" marB="17780">
                    <a:solidFill>
                      <a:schemeClr val="accent1">
                        <a:lumMod val="40000"/>
                        <a:lumOff val="60000"/>
                      </a:schemeClr>
                    </a:solidFill>
                  </a:tcPr>
                </a:tc>
                <a:tc gridSpan="2">
                  <a:txBody>
                    <a:bodyPr/>
                    <a:lstStyle/>
                    <a:p>
                      <a:pPr>
                        <a:lnSpc>
                          <a:spcPct val="110000"/>
                        </a:lnSpc>
                        <a:spcAft>
                          <a:spcPts val="0"/>
                        </a:spcAft>
                        <a:tabLst>
                          <a:tab pos="199390" algn="l"/>
                        </a:tabLst>
                      </a:pPr>
                      <a:r>
                        <a:rPr lang="en-US" sz="2400">
                          <a:effectLst/>
                        </a:rPr>
                        <a:t>– Quyền được đảm bảo an toàn về tính mạng, sức khỏe và thân thể.</a:t>
                      </a:r>
                      <a:endParaRPr lang="en-US" sz="2400">
                        <a:effectLst/>
                        <a:latin typeface="Times New Roman" charset="0"/>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40000"/>
                        <a:lumOff val="60000"/>
                      </a:schemeClr>
                    </a:solidFill>
                  </a:tcPr>
                </a:tc>
                <a:tc hMerge="1">
                  <a:txBody>
                    <a:bodyPr/>
                    <a:lstStyle/>
                    <a:p>
                      <a:pPr>
                        <a:lnSpc>
                          <a:spcPct val="110000"/>
                        </a:lnSpc>
                        <a:spcAft>
                          <a:spcPts val="0"/>
                        </a:spcAft>
                        <a:tabLst>
                          <a:tab pos="199390" algn="l"/>
                        </a:tabLst>
                      </a:pPr>
                      <a:endParaRPr lang="en-US" sz="2400">
                        <a:effectLst/>
                        <a:latin typeface="Times New Roman" charset="0"/>
                        <a:ea typeface="Calibri" charset="0"/>
                        <a:cs typeface="Times New Roman" charset="0"/>
                      </a:endParaRPr>
                    </a:p>
                  </a:txBody>
                  <a:tcPr marL="17780" marR="17780" marT="17780" marB="17780">
                    <a:solidFill>
                      <a:schemeClr val="accent1">
                        <a:lumMod val="40000"/>
                        <a:lumOff val="60000"/>
                      </a:schemeClr>
                    </a:solidFill>
                  </a:tcPr>
                </a:tc>
                <a:tc>
                  <a:txBody>
                    <a:bodyPr/>
                    <a:lstStyle/>
                    <a:p>
                      <a:pPr>
                        <a:lnSpc>
                          <a:spcPct val="110000"/>
                        </a:lnSpc>
                        <a:spcAft>
                          <a:spcPts val="0"/>
                        </a:spcAft>
                        <a:tabLst>
                          <a:tab pos="199390" algn="l"/>
                        </a:tabLst>
                      </a:pPr>
                      <a:r>
                        <a:rPr lang="en-US" sz="2400">
                          <a:effectLst/>
                        </a:rPr>
                        <a:t>Bộ phận</a:t>
                      </a:r>
                      <a:endParaRPr lang="en-US" sz="2400">
                        <a:effectLst/>
                        <a:latin typeface="Times New Roman" charset="0"/>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627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Thể hiện nội dung, địa chỉ và gợi ý cách tích hợp giáo dục quyền con người trong Kế hoạch Hoạt động trải nghiệm (Phụ lục 1.2 CV 2345)</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381197973"/>
              </p:ext>
            </p:extLst>
          </p:nvPr>
        </p:nvGraphicFramePr>
        <p:xfrm>
          <a:off x="1241479" y="2695172"/>
          <a:ext cx="15904858" cy="7762008"/>
        </p:xfrm>
        <a:graphic>
          <a:graphicData uri="http://schemas.openxmlformats.org/drawingml/2006/table">
            <a:tbl>
              <a:tblPr/>
              <a:tblGrid>
                <a:gridCol w="2279401">
                  <a:extLst>
                    <a:ext uri="{9D8B030D-6E8A-4147-A177-3AD203B41FA5}">
                      <a16:colId xmlns:a16="http://schemas.microsoft.com/office/drawing/2014/main" val="20000"/>
                    </a:ext>
                  </a:extLst>
                </a:gridCol>
                <a:gridCol w="2279401">
                  <a:extLst>
                    <a:ext uri="{9D8B030D-6E8A-4147-A177-3AD203B41FA5}">
                      <a16:colId xmlns:a16="http://schemas.microsoft.com/office/drawing/2014/main" val="20001"/>
                    </a:ext>
                  </a:extLst>
                </a:gridCol>
                <a:gridCol w="1741777">
                  <a:extLst>
                    <a:ext uri="{9D8B030D-6E8A-4147-A177-3AD203B41FA5}">
                      <a16:colId xmlns:a16="http://schemas.microsoft.com/office/drawing/2014/main" val="20002"/>
                    </a:ext>
                  </a:extLst>
                </a:gridCol>
                <a:gridCol w="1567356">
                  <a:extLst>
                    <a:ext uri="{9D8B030D-6E8A-4147-A177-3AD203B41FA5}">
                      <a16:colId xmlns:a16="http://schemas.microsoft.com/office/drawing/2014/main" val="20003"/>
                    </a:ext>
                  </a:extLst>
                </a:gridCol>
                <a:gridCol w="7033337">
                  <a:extLst>
                    <a:ext uri="{9D8B030D-6E8A-4147-A177-3AD203B41FA5}">
                      <a16:colId xmlns:a16="http://schemas.microsoft.com/office/drawing/2014/main" val="20004"/>
                    </a:ext>
                  </a:extLst>
                </a:gridCol>
                <a:gridCol w="1003586">
                  <a:extLst>
                    <a:ext uri="{9D8B030D-6E8A-4147-A177-3AD203B41FA5}">
                      <a16:colId xmlns:a16="http://schemas.microsoft.com/office/drawing/2014/main" val="20005"/>
                    </a:ext>
                  </a:extLst>
                </a:gridCol>
              </a:tblGrid>
              <a:tr h="924328">
                <a:tc rowSpan="2">
                  <a:txBody>
                    <a:bodyPr/>
                    <a:lstStyle/>
                    <a:p>
                      <a:pPr algn="ctr">
                        <a:spcBef>
                          <a:spcPts val="600"/>
                        </a:spcBef>
                        <a:spcAft>
                          <a:spcPts val="600"/>
                        </a:spcAft>
                      </a:pPr>
                      <a:r>
                        <a:rPr lang="en-US" sz="2200" b="1">
                          <a:effectLst/>
                          <a:latin typeface="Arial" charset="0"/>
                          <a:ea typeface="Arial" charset="0"/>
                          <a:cs typeface="Arial" charset="0"/>
                        </a:rPr>
                        <a:t>Tuần, tháng</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Bef>
                          <a:spcPts val="600"/>
                        </a:spcBef>
                        <a:spcAft>
                          <a:spcPts val="600"/>
                        </a:spcAft>
                      </a:pPr>
                      <a:r>
                        <a:rPr lang="en-US" sz="2200" b="1">
                          <a:effectLst/>
                          <a:latin typeface="Arial" charset="0"/>
                          <a:ea typeface="Arial" charset="0"/>
                          <a:cs typeface="Arial" charset="0"/>
                        </a:rPr>
                        <a:t>Chương trình và sách giáo khoa</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gn="ctr">
                        <a:spcBef>
                          <a:spcPts val="600"/>
                        </a:spcBef>
                        <a:spcAft>
                          <a:spcPts val="600"/>
                        </a:spcAft>
                      </a:pPr>
                      <a:r>
                        <a:rPr lang="en-US" sz="2200" b="1">
                          <a:effectLst/>
                          <a:latin typeface="Arial" charset="0"/>
                          <a:ea typeface="Arial" charset="0"/>
                          <a:cs typeface="Arial" charset="0"/>
                        </a:rPr>
                        <a:t>Nội dung điều chỉnh, bổ sung (nếu có)</a:t>
                      </a:r>
                      <a:r>
                        <a:rPr lang="en-US" sz="2200">
                          <a:effectLst/>
                          <a:latin typeface="Arial" charset="0"/>
                          <a:ea typeface="Arial" charset="0"/>
                          <a:cs typeface="Arial" charset="0"/>
                        </a:rPr>
                        <a:t/>
                      </a:r>
                      <a:br>
                        <a:rPr lang="en-US" sz="2200">
                          <a:effectLst/>
                          <a:latin typeface="Arial" charset="0"/>
                          <a:ea typeface="Arial" charset="0"/>
                          <a:cs typeface="Arial" charset="0"/>
                        </a:rPr>
                      </a:br>
                      <a:r>
                        <a:rPr lang="en-US" sz="2200" i="1">
                          <a:effectLst/>
                          <a:latin typeface="Arial" charset="0"/>
                          <a:ea typeface="Arial" charset="0"/>
                          <a:cs typeface="Arial" charset="0"/>
                        </a:rPr>
                        <a:t>(Những điều chỉnh về nội dung, thời lượng, thiết bị dạy học và học liệu tham khảo; xây dựng chủ đề học tập, bổ sung tích hợp liên môn; thời gian và hình thức tổ chức...)</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600"/>
                        </a:spcAft>
                      </a:pPr>
                      <a:r>
                        <a:rPr lang="en-US" sz="2200" b="1">
                          <a:effectLst/>
                          <a:latin typeface="Arial" charset="0"/>
                          <a:ea typeface="Arial" charset="0"/>
                          <a:cs typeface="Arial" charset="0"/>
                        </a:rPr>
                        <a:t>Ghi chú</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66800">
                <a:tc vMerge="1">
                  <a:txBody>
                    <a:bodyPr/>
                    <a:lstStyle/>
                    <a:p>
                      <a:endParaRPr lang="en-US"/>
                    </a:p>
                  </a:txBody>
                  <a:tcPr/>
                </a:tc>
                <a:tc>
                  <a:txBody>
                    <a:bodyPr/>
                    <a:lstStyle/>
                    <a:p>
                      <a:pPr algn="ctr">
                        <a:spcBef>
                          <a:spcPts val="600"/>
                        </a:spcBef>
                        <a:spcAft>
                          <a:spcPts val="600"/>
                        </a:spcAft>
                      </a:pPr>
                      <a:r>
                        <a:rPr lang="en-US" sz="2200" b="1">
                          <a:effectLst/>
                          <a:latin typeface="Arial" charset="0"/>
                          <a:ea typeface="Arial" charset="0"/>
                          <a:cs typeface="Arial" charset="0"/>
                        </a:rPr>
                        <a:t>Chủ đề/ Mạch nội dung</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200" b="1">
                          <a:effectLst/>
                          <a:latin typeface="Arial" charset="0"/>
                          <a:ea typeface="Arial" charset="0"/>
                          <a:cs typeface="Arial" charset="0"/>
                        </a:rPr>
                        <a:t>Loại hình trải nghiệm</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200" b="1">
                          <a:effectLst/>
                          <a:latin typeface="Arial" charset="0"/>
                          <a:ea typeface="Arial" charset="0"/>
                          <a:cs typeface="Arial" charset="0"/>
                        </a:rPr>
                        <a:t>Tiết học/ thời lượng</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271220">
                <a:tc>
                  <a:txBody>
                    <a:bodyPr/>
                    <a:lstStyle/>
                    <a:p>
                      <a:pPr algn="ctr">
                        <a:spcBef>
                          <a:spcPts val="600"/>
                        </a:spcBef>
                        <a:spcAft>
                          <a:spcPts val="600"/>
                        </a:spcAft>
                      </a:pPr>
                      <a:r>
                        <a:rPr lang="sk-SK" sz="2200" b="0" i="0">
                          <a:solidFill>
                            <a:srgbClr val="000000"/>
                          </a:solidFill>
                          <a:effectLst/>
                          <a:latin typeface="Arial" charset="0"/>
                          <a:ea typeface="Arial" charset="0"/>
                          <a:cs typeface="Arial" charset="0"/>
                        </a:rPr>
                        <a:t>2</a:t>
                      </a:r>
                    </a:p>
                    <a:p>
                      <a:pPr algn="ctr">
                        <a:spcBef>
                          <a:spcPts val="600"/>
                        </a:spcBef>
                        <a:spcAft>
                          <a:spcPts val="600"/>
                        </a:spcAft>
                      </a:pPr>
                      <a:r>
                        <a:rPr lang="sk-SK" sz="2200" b="0" i="0">
                          <a:solidFill>
                            <a:srgbClr val="000000"/>
                          </a:solidFill>
                          <a:effectLst/>
                          <a:latin typeface="Arial" charset="0"/>
                          <a:ea typeface="Arial" charset="0"/>
                          <a:cs typeface="Arial" charset="0"/>
                        </a:rPr>
                        <a:t>Tháng 9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en-US" sz="2200" b="1" kern="1200">
                          <a:solidFill>
                            <a:schemeClr val="tx1"/>
                          </a:solidFill>
                          <a:effectLst/>
                          <a:latin typeface="Arial" charset="0"/>
                          <a:ea typeface="Arial" charset="0"/>
                          <a:cs typeface="Arial" charset="0"/>
                        </a:rPr>
                        <a:t>EM VÀ MÁI TRƯỜNG MẾN YÊU</a:t>
                      </a:r>
                      <a:r>
                        <a:rPr lang="en-US" sz="2200">
                          <a:effectLst/>
                          <a:latin typeface="Arial" charset="0"/>
                          <a:ea typeface="Arial" charset="0"/>
                          <a:cs typeface="Arial" charset="0"/>
                        </a:rPr>
                        <a:t> </a:t>
                      </a:r>
                      <a:r>
                        <a:rPr lang="sk-SK" sz="2200" b="0" i="0">
                          <a:solidFill>
                            <a:srgbClr val="000000"/>
                          </a:solidFill>
                          <a:effectLst/>
                          <a:latin typeface="Arial" charset="0"/>
                          <a:ea typeface="Arial" charset="0"/>
                          <a:cs typeface="Arial" charset="0"/>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sk-SK" sz="2200" b="0" i="0">
                          <a:solidFill>
                            <a:srgbClr val="000000"/>
                          </a:solidFill>
                          <a:effectLst/>
                          <a:latin typeface="Arial" charset="0"/>
                          <a:ea typeface="Arial" charset="0"/>
                          <a:cs typeface="Arial" charset="0"/>
                        </a:rPr>
                        <a:t> SHDC</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sk-SK" sz="2200" b="0" i="0">
                          <a:solidFill>
                            <a:srgbClr val="000000"/>
                          </a:solidFill>
                          <a:effectLst/>
                          <a:latin typeface="Arial" charset="0"/>
                          <a:ea typeface="Arial" charset="0"/>
                          <a:cs typeface="Arial" charset="0"/>
                        </a:rPr>
                        <a:t>1 tiết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200" b="1" kern="1200">
                          <a:solidFill>
                            <a:schemeClr val="tx1"/>
                          </a:solidFill>
                          <a:effectLst/>
                          <a:latin typeface="Arial" charset="0"/>
                          <a:ea typeface="Arial" charset="0"/>
                          <a:cs typeface="Arial" charset="0"/>
                        </a:rPr>
                        <a:t>*Tham gia học tập nội quy nhà trường </a:t>
                      </a:r>
                      <a:endParaRPr lang="en-US" sz="2200" b="1" kern="1200">
                        <a:solidFill>
                          <a:srgbClr val="000000"/>
                        </a:solidFill>
                        <a:effectLst/>
                        <a:latin typeface="Arial" charset="0"/>
                        <a:ea typeface="Arial" charset="0"/>
                        <a:cs typeface="Arial" charset="0"/>
                      </a:endParaRPr>
                    </a:p>
                    <a:p>
                      <a:r>
                        <a:rPr lang="en-US" sz="2200" kern="1200">
                          <a:solidFill>
                            <a:schemeClr val="tx1"/>
                          </a:solidFill>
                          <a:effectLst/>
                          <a:latin typeface="Arial" charset="0"/>
                          <a:ea typeface="Arial" charset="0"/>
                          <a:cs typeface="Arial" charset="0"/>
                        </a:rPr>
                        <a:t>– Quyền và bổn phận trẻ em (quyền gắn liền với trách nhiệm, nghĩa vụ).</a:t>
                      </a:r>
                    </a:p>
                    <a:p>
                      <a:r>
                        <a:rPr lang="en-US" sz="2200" kern="1200">
                          <a:solidFill>
                            <a:schemeClr val="tx1"/>
                          </a:solidFill>
                          <a:effectLst/>
                          <a:latin typeface="Arial" charset="0"/>
                          <a:ea typeface="Arial" charset="0"/>
                          <a:cs typeface="Arial" charset="0"/>
                        </a:rPr>
                        <a:t>– Mọi người đều có những nghĩa vụ đối với cộng đồng là nơi duy nhất mà ở đó nhân cách của bản thân họ có thể phát triển tự do và đầy đủ.</a:t>
                      </a:r>
                      <a:r>
                        <a:rPr lang="en-US" sz="2200">
                          <a:effectLst/>
                          <a:latin typeface="Arial" charset="0"/>
                          <a:ea typeface="Arial" charset="0"/>
                          <a:cs typeface="Arial" charset="0"/>
                        </a:rPr>
                        <a:t> </a:t>
                      </a: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US" sz="2200" b="0" i="0">
                          <a:solidFill>
                            <a:srgbClr val="000000"/>
                          </a:solidFill>
                          <a:effectLst/>
                          <a:latin typeface="Arial" charset="0"/>
                          <a:ea typeface="Arial" charset="0"/>
                          <a:cs typeface="Arial" charset="0"/>
                        </a:rPr>
                        <a:t>Bộ phận</a:t>
                      </a:r>
                      <a:br>
                        <a:rPr lang="en-US" sz="2200" b="0" i="0">
                          <a:solidFill>
                            <a:srgbClr val="000000"/>
                          </a:solidFill>
                          <a:effectLst/>
                          <a:latin typeface="Arial" charset="0"/>
                          <a:ea typeface="Arial" charset="0"/>
                          <a:cs typeface="Arial" charset="0"/>
                        </a:rPr>
                      </a:br>
                      <a:endParaRPr lang="en-US" sz="2200" b="0" i="0">
                        <a:solidFill>
                          <a:srgbClr val="000000"/>
                        </a:solidFill>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271220">
                <a:tc>
                  <a:txBody>
                    <a:bodyPr/>
                    <a:lstStyle/>
                    <a:p>
                      <a:pPr algn="ctr">
                        <a:spcBef>
                          <a:spcPts val="600"/>
                        </a:spcBef>
                        <a:spcAft>
                          <a:spcPts val="600"/>
                        </a:spcAft>
                      </a:pPr>
                      <a:r>
                        <a:rPr lang="sk-SK" sz="2200" b="0" i="0">
                          <a:solidFill>
                            <a:srgbClr val="000000"/>
                          </a:solidFill>
                          <a:effectLst/>
                          <a:latin typeface="Arial" charset="0"/>
                          <a:ea typeface="Arial" charset="0"/>
                          <a:cs typeface="Arial" charset="0"/>
                        </a:rPr>
                        <a:t>2</a:t>
                      </a:r>
                    </a:p>
                    <a:p>
                      <a:pPr algn="ctr">
                        <a:spcBef>
                          <a:spcPts val="600"/>
                        </a:spcBef>
                        <a:spcAft>
                          <a:spcPts val="600"/>
                        </a:spcAft>
                      </a:pPr>
                      <a:r>
                        <a:rPr lang="sk-SK" sz="2200" b="0" i="0">
                          <a:solidFill>
                            <a:srgbClr val="000000"/>
                          </a:solidFill>
                          <a:effectLst/>
                          <a:latin typeface="Arial" charset="0"/>
                          <a:ea typeface="Arial" charset="0"/>
                          <a:cs typeface="Arial" charset="0"/>
                        </a:rPr>
                        <a:t>Tháng 9 </a:t>
                      </a:r>
                    </a:p>
                    <a:p>
                      <a:pPr algn="ctr">
                        <a:spcBef>
                          <a:spcPts val="600"/>
                        </a:spcBef>
                        <a:spcAft>
                          <a:spcPts val="600"/>
                        </a:spcAft>
                      </a:pPr>
                      <a:endParaRPr lang="sk-SK" sz="2200" b="0" i="0">
                        <a:solidFill>
                          <a:srgbClr val="000000"/>
                        </a:solidFill>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2200" b="1" kern="1200">
                          <a:solidFill>
                            <a:schemeClr val="tx1"/>
                          </a:solidFill>
                          <a:effectLst/>
                          <a:latin typeface="Arial" charset="0"/>
                          <a:ea typeface="Arial" charset="0"/>
                          <a:cs typeface="Arial" charset="0"/>
                        </a:rPr>
                        <a:t>EM VÀ MÁI TRƯỜNG MẾN YÊU</a:t>
                      </a:r>
                      <a:r>
                        <a:rPr lang="en-US" sz="2200">
                          <a:effectLst/>
                          <a:latin typeface="Arial" charset="0"/>
                          <a:ea typeface="Arial" charset="0"/>
                          <a:cs typeface="Arial" charset="0"/>
                        </a:rPr>
                        <a:t> </a:t>
                      </a:r>
                      <a:r>
                        <a:rPr lang="sk-SK" sz="2200" b="0" i="0">
                          <a:solidFill>
                            <a:srgbClr val="000000"/>
                          </a:solidFill>
                          <a:effectLst/>
                          <a:latin typeface="Arial" charset="0"/>
                          <a:ea typeface="Arial" charset="0"/>
                          <a:cs typeface="Arial" charset="0"/>
                        </a:rPr>
                        <a:t> </a:t>
                      </a:r>
                    </a:p>
                    <a:p>
                      <a:pPr algn="ctr">
                        <a:spcBef>
                          <a:spcPts val="600"/>
                        </a:spcBef>
                        <a:spcAft>
                          <a:spcPts val="600"/>
                        </a:spcAft>
                      </a:pPr>
                      <a:endParaRPr lang="sk-SK" sz="2200" b="0" i="0">
                        <a:solidFill>
                          <a:srgbClr val="000000"/>
                        </a:solidFill>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sk-SK" sz="2200" b="0" i="0">
                          <a:solidFill>
                            <a:srgbClr val="000000"/>
                          </a:solidFill>
                          <a:effectLst/>
                          <a:latin typeface="Arial" charset="0"/>
                          <a:ea typeface="Arial" charset="0"/>
                          <a:cs typeface="Arial" charset="0"/>
                        </a:rPr>
                        <a:t>HĐGDTCĐ</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sk-SK" sz="2200" b="0" i="0">
                          <a:solidFill>
                            <a:srgbClr val="000000"/>
                          </a:solidFill>
                          <a:effectLst/>
                          <a:latin typeface="Arial" charset="0"/>
                          <a:ea typeface="Arial" charset="0"/>
                          <a:cs typeface="Arial" charset="0"/>
                        </a:rPr>
                        <a:t>1 tiết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200" b="1" kern="1200">
                          <a:solidFill>
                            <a:schemeClr val="tx1"/>
                          </a:solidFill>
                          <a:effectLst/>
                          <a:latin typeface="Arial" charset="0"/>
                          <a:ea typeface="Arial" charset="0"/>
                          <a:cs typeface="Arial" charset="0"/>
                        </a:rPr>
                        <a:t>*</a:t>
                      </a:r>
                      <a:r>
                        <a:rPr lang="en-US" sz="2200" b="1" kern="1200" baseline="0">
                          <a:solidFill>
                            <a:schemeClr val="tx1"/>
                          </a:solidFill>
                          <a:effectLst/>
                          <a:latin typeface="Arial" charset="0"/>
                          <a:ea typeface="Arial" charset="0"/>
                          <a:cs typeface="Arial" charset="0"/>
                        </a:rPr>
                        <a:t> </a:t>
                      </a:r>
                      <a:r>
                        <a:rPr lang="en-US" sz="2200" b="1" kern="1200">
                          <a:solidFill>
                            <a:schemeClr val="tx1"/>
                          </a:solidFill>
                          <a:effectLst/>
                          <a:latin typeface="Arial" charset="0"/>
                          <a:ea typeface="Arial" charset="0"/>
                          <a:cs typeface="Arial" charset="0"/>
                        </a:rPr>
                        <a:t>Tìm hiểu những việc làm để xây dựng hình ảnh của bản thân</a:t>
                      </a:r>
                    </a:p>
                    <a:p>
                      <a:r>
                        <a:rPr lang="en-US" sz="2200" b="1" kern="1200">
                          <a:solidFill>
                            <a:schemeClr val="tx1"/>
                          </a:solidFill>
                          <a:effectLst/>
                          <a:latin typeface="Arial" charset="0"/>
                          <a:ea typeface="Arial" charset="0"/>
                          <a:cs typeface="Arial" charset="0"/>
                        </a:rPr>
                        <a:t>*</a:t>
                      </a:r>
                      <a:r>
                        <a:rPr lang="en-US" sz="2200" b="1" kern="1200" baseline="0">
                          <a:solidFill>
                            <a:schemeClr val="tx1"/>
                          </a:solidFill>
                          <a:effectLst/>
                          <a:latin typeface="Arial" charset="0"/>
                          <a:ea typeface="Arial" charset="0"/>
                          <a:cs typeface="Arial" charset="0"/>
                        </a:rPr>
                        <a:t> </a:t>
                      </a:r>
                      <a:r>
                        <a:rPr lang="en-US" sz="2200" b="1" kern="1200">
                          <a:solidFill>
                            <a:schemeClr val="tx1"/>
                          </a:solidFill>
                          <a:effectLst/>
                          <a:latin typeface="Arial" charset="0"/>
                          <a:ea typeface="Arial" charset="0"/>
                          <a:cs typeface="Arial" charset="0"/>
                        </a:rPr>
                        <a:t>Đề xuất những việc làm để xây dựng hình ảnh bản thân</a:t>
                      </a:r>
                      <a:r>
                        <a:rPr lang="en-US" sz="2200" b="1">
                          <a:effectLst/>
                          <a:latin typeface="Arial" charset="0"/>
                          <a:ea typeface="Arial" charset="0"/>
                          <a:cs typeface="Arial" charset="0"/>
                        </a:rPr>
                        <a:t> </a:t>
                      </a:r>
                      <a:endParaRPr lang="en-US" sz="2200" b="1" kern="1200">
                        <a:solidFill>
                          <a:schemeClr val="tx1"/>
                        </a:solidFill>
                        <a:effectLst/>
                        <a:latin typeface="Arial" charset="0"/>
                        <a:ea typeface="Arial" charset="0"/>
                        <a:cs typeface="Arial" charset="0"/>
                      </a:endParaRPr>
                    </a:p>
                    <a:p>
                      <a:r>
                        <a:rPr lang="en-US" sz="2200" kern="1200">
                          <a:solidFill>
                            <a:schemeClr val="tx1"/>
                          </a:solidFill>
                          <a:effectLst/>
                          <a:latin typeface="Arial" charset="0"/>
                          <a:ea typeface="Arial" charset="0"/>
                          <a:cs typeface="Arial" charset="0"/>
                        </a:rPr>
                        <a:t>– Em được tôn trọng và lắng nghe ý kiến.</a:t>
                      </a:r>
                    </a:p>
                    <a:p>
                      <a:r>
                        <a:rPr lang="en-US" sz="2200" kern="1200">
                          <a:solidFill>
                            <a:schemeClr val="tx1"/>
                          </a:solidFill>
                          <a:effectLst/>
                          <a:latin typeface="Arial" charset="0"/>
                          <a:ea typeface="Arial" charset="0"/>
                          <a:cs typeface="Arial" charset="0"/>
                        </a:rPr>
                        <a:t>– Trẻ em được bình đẳng về cơ hội học tập và giáo dục; được phát triển tài năng, năng khiếu, sáng tạo, phát minh</a:t>
                      </a:r>
                    </a:p>
                    <a:p>
                      <a:r>
                        <a:rPr lang="en-US" sz="2200" kern="1200">
                          <a:solidFill>
                            <a:schemeClr val="tx1"/>
                          </a:solidFill>
                          <a:effectLst/>
                          <a:latin typeface="Arial" charset="0"/>
                          <a:ea typeface="Arial" charset="0"/>
                          <a:cs typeface="Arial" charset="0"/>
                        </a:rPr>
                        <a:t>– Em có quyền được bày tỏ ý kiến, tiếp cận thông tin phù hợp để đề xuất các việc làm giúp xây dựng hình ảnh bản thân.</a:t>
                      </a:r>
                      <a:r>
                        <a:rPr lang="en-US" sz="2200">
                          <a:effectLst/>
                          <a:latin typeface="Arial" charset="0"/>
                          <a:ea typeface="Arial" charset="0"/>
                          <a:cs typeface="Arial" charset="0"/>
                        </a:rPr>
                        <a:t> </a:t>
                      </a: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US" sz="2200" b="0" i="0">
                          <a:solidFill>
                            <a:srgbClr val="000000"/>
                          </a:solidFill>
                          <a:effectLst/>
                          <a:latin typeface="Arial" charset="0"/>
                          <a:ea typeface="Arial" charset="0"/>
                          <a:cs typeface="Arial" charset="0"/>
                        </a:rPr>
                        <a:t>Bộ phận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39051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627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Thể hiện nội dung, địa chỉ và gợi ý cách tích hợp giáo dục quyền con người trong Kế hoạch Hoạt động trải nghiệm (Phụ lục 1.2 CV 2345)</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970403172"/>
              </p:ext>
            </p:extLst>
          </p:nvPr>
        </p:nvGraphicFramePr>
        <p:xfrm>
          <a:off x="958317" y="3024321"/>
          <a:ext cx="15904858" cy="6400568"/>
        </p:xfrm>
        <a:graphic>
          <a:graphicData uri="http://schemas.openxmlformats.org/drawingml/2006/table">
            <a:tbl>
              <a:tblPr/>
              <a:tblGrid>
                <a:gridCol w="2279401">
                  <a:extLst>
                    <a:ext uri="{9D8B030D-6E8A-4147-A177-3AD203B41FA5}">
                      <a16:colId xmlns:a16="http://schemas.microsoft.com/office/drawing/2014/main" val="20000"/>
                    </a:ext>
                  </a:extLst>
                </a:gridCol>
                <a:gridCol w="2279401">
                  <a:extLst>
                    <a:ext uri="{9D8B030D-6E8A-4147-A177-3AD203B41FA5}">
                      <a16:colId xmlns:a16="http://schemas.microsoft.com/office/drawing/2014/main" val="20001"/>
                    </a:ext>
                  </a:extLst>
                </a:gridCol>
                <a:gridCol w="1741777">
                  <a:extLst>
                    <a:ext uri="{9D8B030D-6E8A-4147-A177-3AD203B41FA5}">
                      <a16:colId xmlns:a16="http://schemas.microsoft.com/office/drawing/2014/main" val="20002"/>
                    </a:ext>
                  </a:extLst>
                </a:gridCol>
                <a:gridCol w="1567356">
                  <a:extLst>
                    <a:ext uri="{9D8B030D-6E8A-4147-A177-3AD203B41FA5}">
                      <a16:colId xmlns:a16="http://schemas.microsoft.com/office/drawing/2014/main" val="20003"/>
                    </a:ext>
                  </a:extLst>
                </a:gridCol>
                <a:gridCol w="7033337">
                  <a:extLst>
                    <a:ext uri="{9D8B030D-6E8A-4147-A177-3AD203B41FA5}">
                      <a16:colId xmlns:a16="http://schemas.microsoft.com/office/drawing/2014/main" val="20004"/>
                    </a:ext>
                  </a:extLst>
                </a:gridCol>
                <a:gridCol w="1003586">
                  <a:extLst>
                    <a:ext uri="{9D8B030D-6E8A-4147-A177-3AD203B41FA5}">
                      <a16:colId xmlns:a16="http://schemas.microsoft.com/office/drawing/2014/main" val="20005"/>
                    </a:ext>
                  </a:extLst>
                </a:gridCol>
              </a:tblGrid>
              <a:tr h="924328">
                <a:tc rowSpan="2">
                  <a:txBody>
                    <a:bodyPr/>
                    <a:lstStyle/>
                    <a:p>
                      <a:pPr algn="ctr">
                        <a:spcBef>
                          <a:spcPts val="600"/>
                        </a:spcBef>
                        <a:spcAft>
                          <a:spcPts val="600"/>
                        </a:spcAft>
                      </a:pPr>
                      <a:r>
                        <a:rPr lang="en-US" sz="2200" b="1">
                          <a:effectLst/>
                          <a:latin typeface="Arial" charset="0"/>
                          <a:ea typeface="Arial" charset="0"/>
                          <a:cs typeface="Arial" charset="0"/>
                        </a:rPr>
                        <a:t>Tuần, tháng</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spcBef>
                          <a:spcPts val="600"/>
                        </a:spcBef>
                        <a:spcAft>
                          <a:spcPts val="600"/>
                        </a:spcAft>
                      </a:pPr>
                      <a:r>
                        <a:rPr lang="en-US" sz="2200" b="1">
                          <a:effectLst/>
                          <a:latin typeface="Arial" charset="0"/>
                          <a:ea typeface="Arial" charset="0"/>
                          <a:cs typeface="Arial" charset="0"/>
                        </a:rPr>
                        <a:t>Chương trình và sách giáo khoa</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rowSpan="2">
                  <a:txBody>
                    <a:bodyPr/>
                    <a:lstStyle/>
                    <a:p>
                      <a:pPr algn="ctr">
                        <a:spcBef>
                          <a:spcPts val="600"/>
                        </a:spcBef>
                        <a:spcAft>
                          <a:spcPts val="600"/>
                        </a:spcAft>
                      </a:pPr>
                      <a:r>
                        <a:rPr lang="en-US" sz="2200" b="1">
                          <a:effectLst/>
                          <a:latin typeface="Arial" charset="0"/>
                          <a:ea typeface="Arial" charset="0"/>
                          <a:cs typeface="Arial" charset="0"/>
                        </a:rPr>
                        <a:t>Nội dung điều chỉnh, bổ sung (nếu có)</a:t>
                      </a:r>
                      <a:r>
                        <a:rPr lang="en-US" sz="2200">
                          <a:effectLst/>
                          <a:latin typeface="Arial" charset="0"/>
                          <a:ea typeface="Arial" charset="0"/>
                          <a:cs typeface="Arial" charset="0"/>
                        </a:rPr>
                        <a:t/>
                      </a:r>
                      <a:br>
                        <a:rPr lang="en-US" sz="2200">
                          <a:effectLst/>
                          <a:latin typeface="Arial" charset="0"/>
                          <a:ea typeface="Arial" charset="0"/>
                          <a:cs typeface="Arial" charset="0"/>
                        </a:rPr>
                      </a:br>
                      <a:r>
                        <a:rPr lang="en-US" sz="2200" i="1">
                          <a:effectLst/>
                          <a:latin typeface="Arial" charset="0"/>
                          <a:ea typeface="Arial" charset="0"/>
                          <a:cs typeface="Arial" charset="0"/>
                        </a:rPr>
                        <a:t>(Những điều chỉnh về nội dung, thời lượng, thiết bị dạy học và học liệu tham khảo; xây dựng chủ đề học tập, bổ sung tích hợp liên môn; thời gian và hình thức tổ chức...)</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Bef>
                          <a:spcPts val="600"/>
                        </a:spcBef>
                        <a:spcAft>
                          <a:spcPts val="600"/>
                        </a:spcAft>
                      </a:pPr>
                      <a:r>
                        <a:rPr lang="en-US" sz="2200" b="1">
                          <a:effectLst/>
                          <a:latin typeface="Arial" charset="0"/>
                          <a:ea typeface="Arial" charset="0"/>
                          <a:cs typeface="Arial" charset="0"/>
                        </a:rPr>
                        <a:t>Ghi chú</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752600">
                <a:tc vMerge="1">
                  <a:txBody>
                    <a:bodyPr/>
                    <a:lstStyle/>
                    <a:p>
                      <a:endParaRPr lang="en-US"/>
                    </a:p>
                  </a:txBody>
                  <a:tcPr/>
                </a:tc>
                <a:tc>
                  <a:txBody>
                    <a:bodyPr/>
                    <a:lstStyle/>
                    <a:p>
                      <a:pPr algn="ctr">
                        <a:spcBef>
                          <a:spcPts val="600"/>
                        </a:spcBef>
                        <a:spcAft>
                          <a:spcPts val="600"/>
                        </a:spcAft>
                      </a:pPr>
                      <a:r>
                        <a:rPr lang="en-US" sz="2200" b="1">
                          <a:effectLst/>
                          <a:latin typeface="Arial" charset="0"/>
                          <a:ea typeface="Arial" charset="0"/>
                          <a:cs typeface="Arial" charset="0"/>
                        </a:rPr>
                        <a:t>Chủ đề/ Mạch nội dung</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200" b="1">
                          <a:effectLst/>
                          <a:latin typeface="Arial" charset="0"/>
                          <a:ea typeface="Arial" charset="0"/>
                          <a:cs typeface="Arial" charset="0"/>
                        </a:rPr>
                        <a:t>Loại hình trải nghiệm</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600"/>
                        </a:spcAft>
                      </a:pPr>
                      <a:r>
                        <a:rPr lang="en-US" sz="2200" b="1">
                          <a:effectLst/>
                          <a:latin typeface="Arial" charset="0"/>
                          <a:ea typeface="Arial" charset="0"/>
                          <a:cs typeface="Arial" charset="0"/>
                        </a:rPr>
                        <a:t>Tiết học/ thời lượng</a:t>
                      </a:r>
                      <a:endParaRPr lang="en-US" sz="2200">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1271220">
                <a:tc>
                  <a:txBody>
                    <a:bodyPr/>
                    <a:lstStyle/>
                    <a:p>
                      <a:pPr algn="ctr">
                        <a:spcBef>
                          <a:spcPts val="600"/>
                        </a:spcBef>
                        <a:spcAft>
                          <a:spcPts val="600"/>
                        </a:spcAft>
                      </a:pPr>
                      <a:r>
                        <a:rPr lang="sk-SK" sz="2200" b="0" i="0">
                          <a:solidFill>
                            <a:srgbClr val="000000"/>
                          </a:solidFill>
                          <a:effectLst/>
                          <a:latin typeface="Arial" charset="0"/>
                          <a:ea typeface="Arial" charset="0"/>
                          <a:cs typeface="Arial" charset="0"/>
                        </a:rPr>
                        <a:t>2</a:t>
                      </a:r>
                    </a:p>
                    <a:p>
                      <a:pPr algn="ctr">
                        <a:spcBef>
                          <a:spcPts val="600"/>
                        </a:spcBef>
                        <a:spcAft>
                          <a:spcPts val="600"/>
                        </a:spcAft>
                      </a:pPr>
                      <a:r>
                        <a:rPr lang="sk-SK" sz="2200" b="0" i="0">
                          <a:solidFill>
                            <a:srgbClr val="000000"/>
                          </a:solidFill>
                          <a:effectLst/>
                          <a:latin typeface="Arial" charset="0"/>
                          <a:ea typeface="Arial" charset="0"/>
                          <a:cs typeface="Arial" charset="0"/>
                        </a:rPr>
                        <a:t>Tháng 9 </a:t>
                      </a:r>
                    </a:p>
                    <a:p>
                      <a:pPr algn="ctr">
                        <a:spcBef>
                          <a:spcPts val="600"/>
                        </a:spcBef>
                        <a:spcAft>
                          <a:spcPts val="600"/>
                        </a:spcAft>
                      </a:pPr>
                      <a:endParaRPr lang="sk-SK" sz="2200" b="0" i="0">
                        <a:solidFill>
                          <a:srgbClr val="000000"/>
                        </a:solidFill>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2200" b="1" kern="1200">
                          <a:solidFill>
                            <a:schemeClr val="tx1"/>
                          </a:solidFill>
                          <a:effectLst/>
                          <a:latin typeface="Arial" charset="0"/>
                          <a:ea typeface="Arial" charset="0"/>
                          <a:cs typeface="Arial" charset="0"/>
                        </a:rPr>
                        <a:t>EM VÀ MÁI TRƯỜNG MẾN YÊU</a:t>
                      </a:r>
                      <a:r>
                        <a:rPr lang="en-US" sz="2200">
                          <a:effectLst/>
                          <a:latin typeface="Arial" charset="0"/>
                          <a:ea typeface="Arial" charset="0"/>
                          <a:cs typeface="Arial" charset="0"/>
                        </a:rPr>
                        <a:t> </a:t>
                      </a:r>
                      <a:r>
                        <a:rPr lang="sk-SK" sz="2200" b="0" i="0">
                          <a:solidFill>
                            <a:srgbClr val="000000"/>
                          </a:solidFill>
                          <a:effectLst/>
                          <a:latin typeface="Arial" charset="0"/>
                          <a:ea typeface="Arial" charset="0"/>
                          <a:cs typeface="Arial" charset="0"/>
                        </a:rPr>
                        <a:t> </a:t>
                      </a:r>
                    </a:p>
                    <a:p>
                      <a:pPr algn="ctr">
                        <a:spcBef>
                          <a:spcPts val="600"/>
                        </a:spcBef>
                        <a:spcAft>
                          <a:spcPts val="600"/>
                        </a:spcAft>
                      </a:pPr>
                      <a:endParaRPr lang="sk-SK" sz="2200" b="0" i="0">
                        <a:solidFill>
                          <a:srgbClr val="000000"/>
                        </a:solidFill>
                        <a:effectLst/>
                        <a:latin typeface="Arial" charset="0"/>
                        <a:ea typeface="Arial" charset="0"/>
                        <a:cs typeface="Arial"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sk-SK" sz="2200" b="0" i="0">
                          <a:solidFill>
                            <a:srgbClr val="000000"/>
                          </a:solidFill>
                          <a:effectLst/>
                          <a:latin typeface="Arial" charset="0"/>
                          <a:ea typeface="Arial" charset="0"/>
                          <a:cs typeface="Arial" charset="0"/>
                        </a:rPr>
                        <a:t>SHL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spcBef>
                          <a:spcPts val="600"/>
                        </a:spcBef>
                        <a:spcAft>
                          <a:spcPts val="600"/>
                        </a:spcAft>
                      </a:pPr>
                      <a:r>
                        <a:rPr lang="sk-SK" sz="2200" b="0" i="0">
                          <a:solidFill>
                            <a:srgbClr val="000000"/>
                          </a:solidFill>
                          <a:effectLst/>
                          <a:latin typeface="Arial" charset="0"/>
                          <a:ea typeface="Arial" charset="0"/>
                          <a:cs typeface="Arial" charset="0"/>
                        </a:rPr>
                        <a:t>1 tiết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r>
                        <a:rPr lang="en-US" sz="2200" b="1" kern="1200">
                          <a:solidFill>
                            <a:schemeClr val="tx1"/>
                          </a:solidFill>
                          <a:effectLst/>
                          <a:latin typeface="Arial" charset="0"/>
                          <a:ea typeface="Arial" charset="0"/>
                          <a:cs typeface="Arial" charset="0"/>
                        </a:rPr>
                        <a:t>* Tham gia xây dựng nội quy lớp học </a:t>
                      </a:r>
                      <a:r>
                        <a:rPr lang="en-US" sz="2200" b="1">
                          <a:solidFill>
                            <a:srgbClr val="000000"/>
                          </a:solidFill>
                          <a:effectLst/>
                          <a:latin typeface="Arial" charset="0"/>
                          <a:ea typeface="Arial" charset="0"/>
                          <a:cs typeface="Arial" charset="0"/>
                        </a:rPr>
                        <a:t> </a:t>
                      </a:r>
                    </a:p>
                    <a:p>
                      <a:r>
                        <a:rPr lang="en-US" sz="2200" kern="1200">
                          <a:solidFill>
                            <a:schemeClr val="tx1"/>
                          </a:solidFill>
                          <a:effectLst/>
                          <a:latin typeface="Arial" charset="0"/>
                          <a:ea typeface="Arial" charset="0"/>
                          <a:cs typeface="Arial" charset="0"/>
                        </a:rPr>
                        <a:t>– Mọi trẻ em có quyền gặp gỡ những trẻ em khác và tham gia vào các nhóm và tổ chức, miễn là việc này không cản trở những người khác thực hiện quyền của họ.</a:t>
                      </a:r>
                    </a:p>
                    <a:p>
                      <a:r>
                        <a:rPr lang="en-US" sz="2200" kern="1200">
                          <a:solidFill>
                            <a:schemeClr val="tx1"/>
                          </a:solidFill>
                          <a:effectLst/>
                          <a:latin typeface="Arial" charset="0"/>
                          <a:ea typeface="Arial" charset="0"/>
                          <a:cs typeface="Arial" charset="0"/>
                        </a:rPr>
                        <a:t>– Mọi người đều có những nghĩa vụ đối với cộng đồng là nơi duy nhất mà ở đó nhân cách của bản thân họ có thể phát triển tự do và đầy đủ.</a:t>
                      </a:r>
                    </a:p>
                    <a:p>
                      <a:r>
                        <a:rPr lang="en-US" sz="2200" kern="1200">
                          <a:solidFill>
                            <a:schemeClr val="tx1"/>
                          </a:solidFill>
                          <a:effectLst/>
                          <a:latin typeface="Arial" charset="0"/>
                          <a:ea typeface="Arial" charset="0"/>
                          <a:cs typeface="Arial" charset="0"/>
                        </a:rPr>
                        <a:t>– Quyền và bổn phận trẻ em (quyền gắn liền với trách nhiệm, nghĩa vụ).</a:t>
                      </a:r>
                    </a:p>
                    <a:p>
                      <a:r>
                        <a:rPr lang="en-US" sz="2200" kern="1200">
                          <a:solidFill>
                            <a:schemeClr val="tx1"/>
                          </a:solidFill>
                          <a:effectLst/>
                          <a:latin typeface="Arial" charset="0"/>
                          <a:ea typeface="Arial" charset="0"/>
                          <a:cs typeface="Arial" charset="0"/>
                        </a:rPr>
                        <a:t>– Nguyên tắc của quyền con người.</a:t>
                      </a:r>
                      <a:r>
                        <a:rPr lang="en-US" sz="2200">
                          <a:effectLst/>
                          <a:latin typeface="Arial" charset="0"/>
                          <a:ea typeface="Arial" charset="0"/>
                          <a:cs typeface="Arial" charset="0"/>
                        </a:rPr>
                        <a:t> </a:t>
                      </a:r>
                    </a:p>
                  </a:txBody>
                  <a:tcPr marL="36195" marR="36195" marT="17780" marB="177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en-US" sz="2200" b="0" i="0">
                          <a:solidFill>
                            <a:srgbClr val="000000"/>
                          </a:solidFill>
                          <a:effectLst/>
                          <a:latin typeface="Arial" charset="0"/>
                          <a:ea typeface="Arial" charset="0"/>
                          <a:cs typeface="Arial" charset="0"/>
                        </a:rPr>
                        <a:t>Bộ phận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2575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sp>
        <p:nvSpPr>
          <p:cNvPr id="6" name="Freeform 6"/>
          <p:cNvSpPr/>
          <p:nvPr/>
        </p:nvSpPr>
        <p:spPr>
          <a:xfrm rot="-5400000">
            <a:off x="2670251" y="1196686"/>
            <a:ext cx="6885607" cy="9865267"/>
          </a:xfrm>
          <a:custGeom>
            <a:avLst/>
            <a:gdLst/>
            <a:ahLst/>
            <a:cxnLst/>
            <a:rect l="l" t="t" r="r" b="b"/>
            <a:pathLst>
              <a:path w="6885607" h="9865267">
                <a:moveTo>
                  <a:pt x="0" y="0"/>
                </a:moveTo>
                <a:lnTo>
                  <a:pt x="6885607" y="0"/>
                </a:lnTo>
                <a:lnTo>
                  <a:pt x="6885607" y="9865267"/>
                </a:lnTo>
                <a:lnTo>
                  <a:pt x="0" y="9865267"/>
                </a:lnTo>
                <a:lnTo>
                  <a:pt x="0" y="0"/>
                </a:lnTo>
                <a:close/>
              </a:path>
            </a:pathLst>
          </a:custGeom>
          <a:blipFill>
            <a:blip r:embed="rId9">
              <a:extLst>
                <a:ext uri="{96DAC541-7B7A-43D3-8B79-37D633B846F1}">
                  <asvg:svgBlip xmlns="" xmlns:asvg="http://schemas.microsoft.com/office/drawing/2016/SVG/main" r:embed="rId10"/>
                </a:ext>
              </a:extLst>
            </a:blip>
            <a:stretch>
              <a:fillRect l="-519" r="-519"/>
            </a:stretch>
          </a:blipFill>
        </p:spPr>
        <p:txBody>
          <a:bodyPr/>
          <a:lstStyle/>
          <a:p>
            <a:endParaRPr lang="en-US"/>
          </a:p>
        </p:txBody>
      </p:sp>
      <p:grpSp>
        <p:nvGrpSpPr>
          <p:cNvPr id="7" name="Group 7"/>
          <p:cNvGrpSpPr/>
          <p:nvPr/>
        </p:nvGrpSpPr>
        <p:grpSpPr>
          <a:xfrm>
            <a:off x="609600" y="495300"/>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0" name="Freeform 10"/>
          <p:cNvSpPr/>
          <p:nvPr/>
        </p:nvSpPr>
        <p:spPr>
          <a:xfrm>
            <a:off x="10338979" y="3665013"/>
            <a:ext cx="6272621" cy="6979272"/>
          </a:xfrm>
          <a:custGeom>
            <a:avLst/>
            <a:gdLst/>
            <a:ahLst/>
            <a:cxnLst/>
            <a:rect l="l" t="t" r="r" b="b"/>
            <a:pathLst>
              <a:path w="6272621" h="6979272">
                <a:moveTo>
                  <a:pt x="0" y="0"/>
                </a:moveTo>
                <a:lnTo>
                  <a:pt x="6272621" y="0"/>
                </a:lnTo>
                <a:lnTo>
                  <a:pt x="6272621" y="6979273"/>
                </a:lnTo>
                <a:lnTo>
                  <a:pt x="0" y="6979273"/>
                </a:lnTo>
                <a:lnTo>
                  <a:pt x="0" y="0"/>
                </a:lnTo>
                <a:close/>
              </a:path>
            </a:pathLst>
          </a:custGeom>
          <a:blipFill>
            <a:blip r:embed="rId11"/>
            <a:stretch>
              <a:fillRect/>
            </a:stretch>
          </a:blipFill>
        </p:spPr>
        <p:txBody>
          <a:bodyPr/>
          <a:lstStyle/>
          <a:p>
            <a:endParaRPr lang="en-US"/>
          </a:p>
        </p:txBody>
      </p:sp>
      <p:sp>
        <p:nvSpPr>
          <p:cNvPr id="11" name="TextBox 11"/>
          <p:cNvSpPr txBox="1"/>
          <p:nvPr/>
        </p:nvSpPr>
        <p:spPr>
          <a:xfrm>
            <a:off x="1028700" y="616983"/>
            <a:ext cx="16230600" cy="1397819"/>
          </a:xfrm>
          <a:prstGeom prst="rect">
            <a:avLst/>
          </a:prstGeom>
        </p:spPr>
        <p:txBody>
          <a:bodyPr lIns="0" tIns="0" rIns="0" bIns="0" rtlCol="0" anchor="t">
            <a:spAutoFit/>
          </a:bodyPr>
          <a:lstStyle/>
          <a:p>
            <a:pPr algn="ctr">
              <a:lnSpc>
                <a:spcPts val="10920"/>
              </a:lnSpc>
            </a:pPr>
            <a:r>
              <a:rPr lang="en-US" sz="7800" b="1" dirty="0">
                <a:solidFill>
                  <a:srgbClr val="FFFFFF"/>
                </a:solidFill>
                <a:latin typeface="Arial" panose="020B0604020202020204" pitchFamily="34" charset="0"/>
                <a:cs typeface="Arial" panose="020B0604020202020204" pitchFamily="34" charset="0"/>
              </a:rPr>
              <a:t> NỘI DUNG 3</a:t>
            </a:r>
          </a:p>
        </p:txBody>
      </p:sp>
      <p:sp>
        <p:nvSpPr>
          <p:cNvPr id="12" name="TextBox 12"/>
          <p:cNvSpPr txBox="1"/>
          <p:nvPr/>
        </p:nvSpPr>
        <p:spPr>
          <a:xfrm>
            <a:off x="2177138" y="4394174"/>
            <a:ext cx="8643261" cy="3077766"/>
          </a:xfrm>
          <a:prstGeom prst="rect">
            <a:avLst/>
          </a:prstGeom>
        </p:spPr>
        <p:txBody>
          <a:bodyPr wrap="square" lIns="0" tIns="0" rIns="0" bIns="0" rtlCol="0" anchor="t">
            <a:spAutoFit/>
          </a:bodyPr>
          <a:lstStyle/>
          <a:p>
            <a:pPr lvl="0" algn="ctr"/>
            <a:r>
              <a:rPr lang="en-US" sz="4000" b="1">
                <a:latin typeface="Arial" charset="0"/>
                <a:ea typeface="Arial" charset="0"/>
                <a:cs typeface="Arial" charset="0"/>
              </a:rPr>
              <a:t>XÂY DỰNG KHGD</a:t>
            </a:r>
          </a:p>
          <a:p>
            <a:pPr lvl="0" algn="ctr"/>
            <a:r>
              <a:rPr lang="en-US" sz="4000" b="1">
                <a:latin typeface="Arial" charset="0"/>
                <a:ea typeface="Arial" charset="0"/>
                <a:cs typeface="Arial" charset="0"/>
              </a:rPr>
              <a:t>HOẠT ĐỘNG TRẢI NGHIỆM</a:t>
            </a:r>
          </a:p>
          <a:p>
            <a:pPr lvl="0" algn="ctr"/>
            <a:r>
              <a:rPr lang="en-US" sz="4000" b="1">
                <a:latin typeface="Arial" charset="0"/>
                <a:ea typeface="Arial" charset="0"/>
                <a:cs typeface="Arial" charset="0"/>
              </a:rPr>
              <a:t>Có tích hợp nội dung </a:t>
            </a:r>
          </a:p>
          <a:p>
            <a:pPr lvl="0" algn="ctr"/>
            <a:r>
              <a:rPr lang="en-US" sz="4000" b="1">
                <a:latin typeface="Arial" charset="0"/>
                <a:ea typeface="Arial" charset="0"/>
                <a:cs typeface="Arial" charset="0"/>
              </a:rPr>
              <a:t>Quyền con người</a:t>
            </a:r>
          </a:p>
          <a:p>
            <a:pPr lvl="0" algn="ctr"/>
            <a:r>
              <a:rPr lang="en-US" sz="4000" b="1">
                <a:latin typeface="Arial" charset="0"/>
                <a:ea typeface="Arial" charset="0"/>
                <a:cs typeface="Arial" charset="0"/>
              </a:rPr>
              <a:t>(KHBD đối với các môn học khác)</a:t>
            </a:r>
          </a:p>
        </p:txBody>
      </p:sp>
    </p:spTree>
    <p:extLst>
      <p:ext uri="{BB962C8B-B14F-4D97-AF65-F5344CB8AC3E}">
        <p14:creationId xmlns:p14="http://schemas.microsoft.com/office/powerpoint/2010/main" val="182452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864" y="35728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09600" y="495300"/>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1" name="TextBox 11"/>
          <p:cNvSpPr txBox="1"/>
          <p:nvPr/>
        </p:nvSpPr>
        <p:spPr>
          <a:xfrm>
            <a:off x="1028700" y="616983"/>
            <a:ext cx="16230600" cy="1276055"/>
          </a:xfrm>
          <a:prstGeom prst="rect">
            <a:avLst/>
          </a:prstGeom>
        </p:spPr>
        <p:txBody>
          <a:bodyPr lIns="0" tIns="0" rIns="0" bIns="0" rtlCol="0" anchor="t">
            <a:spAutoFit/>
          </a:bodyPr>
          <a:lstStyle/>
          <a:p>
            <a:pPr algn="ctr">
              <a:lnSpc>
                <a:spcPts val="10920"/>
              </a:lnSpc>
            </a:pPr>
            <a:r>
              <a:rPr lang="en-US" sz="7800" b="1" dirty="0">
                <a:solidFill>
                  <a:srgbClr val="FFFFFF"/>
                </a:solidFill>
                <a:latin typeface="Arial" panose="020B0604020202020204" pitchFamily="34" charset="0"/>
                <a:cs typeface="Arial" panose="020B0604020202020204" pitchFamily="34" charset="0"/>
              </a:rPr>
              <a:t>KHUNG KẾ HOẠCH BÀI DẠY</a:t>
            </a:r>
          </a:p>
        </p:txBody>
      </p:sp>
      <p:sp>
        <p:nvSpPr>
          <p:cNvPr id="13" name="TextBox 12"/>
          <p:cNvSpPr txBox="1"/>
          <p:nvPr/>
        </p:nvSpPr>
        <p:spPr>
          <a:xfrm>
            <a:off x="1394067" y="2499359"/>
            <a:ext cx="16589134" cy="7879080"/>
          </a:xfrm>
          <a:prstGeom prst="rect">
            <a:avLst/>
          </a:prstGeom>
          <a:noFill/>
        </p:spPr>
        <p:txBody>
          <a:bodyPr wrap="square" rtlCol="0">
            <a:spAutoFit/>
          </a:bodyPr>
          <a:lstStyle/>
          <a:p>
            <a:pPr algn="ctr"/>
            <a:r>
              <a:rPr lang="en-US" sz="2200" b="1">
                <a:latin typeface="Arial" charset="0"/>
                <a:ea typeface="Arial" charset="0"/>
                <a:cs typeface="Arial" charset="0"/>
              </a:rPr>
              <a:t>KHUNG KẾ HOẠCH GIÁO DỤC HOẠT ĐỘNG TRẢI NGHIỆM</a:t>
            </a:r>
            <a:endParaRPr lang="en-US" sz="2200">
              <a:latin typeface="Arial" charset="0"/>
              <a:ea typeface="Arial" charset="0"/>
              <a:cs typeface="Arial" charset="0"/>
            </a:endParaRPr>
          </a:p>
          <a:p>
            <a:r>
              <a:rPr lang="en-US" sz="2200">
                <a:latin typeface="Arial" charset="0"/>
                <a:ea typeface="Arial" charset="0"/>
                <a:cs typeface="Arial" charset="0"/>
              </a:rPr>
              <a:t>Hoạt động giáo dục ……………………………………………………; lớp …………..</a:t>
            </a:r>
          </a:p>
          <a:p>
            <a:r>
              <a:rPr lang="en-US" sz="2200">
                <a:latin typeface="Arial" charset="0"/>
                <a:ea typeface="Arial" charset="0"/>
                <a:cs typeface="Arial" charset="0"/>
              </a:rPr>
              <a:t>Tên CHỦ ĐỀ: ………………………………………………………………….……; số tiết: ………</a:t>
            </a:r>
          </a:p>
          <a:p>
            <a:r>
              <a:rPr lang="en-US" sz="2200">
                <a:latin typeface="Arial" charset="0"/>
                <a:ea typeface="Arial" charset="0"/>
                <a:cs typeface="Arial" charset="0"/>
              </a:rPr>
              <a:t>Thời gian </a:t>
            </a:r>
          </a:p>
          <a:p>
            <a:pPr algn="ctr"/>
            <a:r>
              <a:rPr lang="en-US" sz="2200">
                <a:latin typeface="Arial" charset="0"/>
                <a:ea typeface="Arial" charset="0"/>
                <a:cs typeface="Arial" charset="0"/>
              </a:rPr>
              <a:t>thực hiện: ngày...tháng...năm...(hoặc từ …/…/… đến …/…/…)</a:t>
            </a:r>
          </a:p>
          <a:p>
            <a:r>
              <a:rPr lang="en-US" sz="2200" b="1">
                <a:latin typeface="Arial" charset="0"/>
                <a:ea typeface="Arial" charset="0"/>
                <a:cs typeface="Arial" charset="0"/>
              </a:rPr>
              <a:t>1. YÊU CẦU CẦN ĐẠT: </a:t>
            </a:r>
          </a:p>
          <a:p>
            <a:r>
              <a:rPr lang="en-US" sz="2200" i="1">
                <a:solidFill>
                  <a:srgbClr val="FF0000"/>
                </a:solidFill>
                <a:latin typeface="Arial" charset="0"/>
                <a:ea typeface="Arial" charset="0"/>
                <a:cs typeface="Arial" charset="0"/>
              </a:rPr>
              <a:t>Sau chủ đề, HS thực hiện được: </a:t>
            </a:r>
            <a:r>
              <a:rPr lang="en-US" sz="2200" i="1">
                <a:latin typeface="Arial" charset="0"/>
                <a:ea typeface="Arial" charset="0"/>
                <a:cs typeface="Arial" charset="0"/>
              </a:rPr>
              <a:t>(Ghi rõ các YCCĐ theo QĐ của CTHĐTN 2018 mà HS cần đạt được qua chủ đề)</a:t>
            </a:r>
          </a:p>
          <a:p>
            <a:r>
              <a:rPr lang="en-US" sz="2200" i="1">
                <a:latin typeface="Arial" charset="0"/>
                <a:ea typeface="Arial" charset="0"/>
                <a:cs typeface="Arial" charset="0"/>
              </a:rPr>
              <a:t>-</a:t>
            </a:r>
            <a:r>
              <a:rPr lang="mr-IN" sz="2200" i="1">
                <a:latin typeface="Arial" charset="0"/>
                <a:ea typeface="Arial" charset="0"/>
                <a:cs typeface="Arial" charset="0"/>
              </a:rPr>
              <a:t>…</a:t>
            </a:r>
            <a:r>
              <a:rPr lang="vi-VN" sz="2200" i="1">
                <a:latin typeface="Arial" charset="0"/>
                <a:ea typeface="Arial" charset="0"/>
                <a:cs typeface="Arial" charset="0"/>
              </a:rPr>
              <a:t>.</a:t>
            </a:r>
            <a:endParaRPr lang="en-US" sz="2200" i="1">
              <a:latin typeface="Arial" charset="0"/>
              <a:ea typeface="Arial" charset="0"/>
              <a:cs typeface="Arial" charset="0"/>
            </a:endParaRPr>
          </a:p>
          <a:p>
            <a:r>
              <a:rPr lang="en-US" sz="2200" i="1">
                <a:latin typeface="Arial" charset="0"/>
                <a:ea typeface="Arial" charset="0"/>
                <a:cs typeface="Arial" charset="0"/>
              </a:rPr>
              <a:t>-</a:t>
            </a:r>
            <a:r>
              <a:rPr lang="mr-IN" sz="2200" i="1">
                <a:latin typeface="Arial" charset="0"/>
                <a:ea typeface="Arial" charset="0"/>
                <a:cs typeface="Arial" charset="0"/>
              </a:rPr>
              <a:t>…</a:t>
            </a:r>
            <a:r>
              <a:rPr lang="vi-VN" sz="2200" i="1">
                <a:latin typeface="Arial" charset="0"/>
                <a:ea typeface="Arial" charset="0"/>
                <a:cs typeface="Arial" charset="0"/>
              </a:rPr>
              <a:t>.</a:t>
            </a:r>
            <a:endParaRPr lang="en-US" sz="2200" i="1">
              <a:latin typeface="Arial" charset="0"/>
              <a:ea typeface="Arial" charset="0"/>
              <a:cs typeface="Arial" charset="0"/>
            </a:endParaRPr>
          </a:p>
          <a:p>
            <a:r>
              <a:rPr lang="en-US" sz="2200" i="1">
                <a:solidFill>
                  <a:srgbClr val="FF0000"/>
                </a:solidFill>
                <a:latin typeface="Arial" charset="0"/>
                <a:ea typeface="Arial" charset="0"/>
                <a:cs typeface="Arial" charset="0"/>
              </a:rPr>
              <a:t>Chủ đề góp phần hình thành phẩm chất, năng lực:</a:t>
            </a:r>
          </a:p>
          <a:p>
            <a:r>
              <a:rPr lang="en-US" sz="2200" i="1">
                <a:latin typeface="Arial" charset="0"/>
                <a:ea typeface="Arial" charset="0"/>
                <a:cs typeface="Arial" charset="0"/>
              </a:rPr>
              <a:t>-</a:t>
            </a:r>
            <a:r>
              <a:rPr lang="mr-IN" sz="2200" i="1">
                <a:latin typeface="Arial" charset="0"/>
                <a:ea typeface="Arial" charset="0"/>
                <a:cs typeface="Arial" charset="0"/>
              </a:rPr>
              <a:t>…</a:t>
            </a:r>
            <a:r>
              <a:rPr lang="vi-VN" sz="2200" i="1">
                <a:latin typeface="Arial" charset="0"/>
                <a:ea typeface="Arial" charset="0"/>
                <a:cs typeface="Arial" charset="0"/>
              </a:rPr>
              <a:t>.</a:t>
            </a:r>
            <a:endParaRPr lang="en-US" sz="2200" i="1">
              <a:latin typeface="Arial" charset="0"/>
              <a:ea typeface="Arial" charset="0"/>
              <a:cs typeface="Arial" charset="0"/>
            </a:endParaRPr>
          </a:p>
          <a:p>
            <a:r>
              <a:rPr lang="en-US" sz="2200" i="1">
                <a:latin typeface="Arial" charset="0"/>
                <a:ea typeface="Arial" charset="0"/>
                <a:cs typeface="Arial" charset="0"/>
              </a:rPr>
              <a:t>-</a:t>
            </a:r>
            <a:r>
              <a:rPr lang="mr-IN" sz="2200" i="1">
                <a:latin typeface="Arial" charset="0"/>
                <a:ea typeface="Arial" charset="0"/>
                <a:cs typeface="Arial" charset="0"/>
              </a:rPr>
              <a:t>…</a:t>
            </a:r>
            <a:r>
              <a:rPr lang="vi-VN" sz="2200" i="1">
                <a:latin typeface="Arial" charset="0"/>
                <a:ea typeface="Arial" charset="0"/>
                <a:cs typeface="Arial" charset="0"/>
              </a:rPr>
              <a:t>.</a:t>
            </a:r>
            <a:endParaRPr lang="en-US" sz="2200" i="1">
              <a:latin typeface="Arial" charset="0"/>
              <a:ea typeface="Arial" charset="0"/>
              <a:cs typeface="Arial" charset="0"/>
            </a:endParaRPr>
          </a:p>
          <a:p>
            <a:r>
              <a:rPr lang="en-US" sz="2200" i="1">
                <a:solidFill>
                  <a:srgbClr val="FF0000"/>
                </a:solidFill>
                <a:latin typeface="Arial" charset="0"/>
                <a:ea typeface="Arial" charset="0"/>
                <a:cs typeface="Arial" charset="0"/>
              </a:rPr>
              <a:t>Chủ đề tích hợp nội dung Quyền con người</a:t>
            </a:r>
          </a:p>
          <a:p>
            <a:r>
              <a:rPr lang="en-US" sz="2200" i="1">
                <a:latin typeface="Arial" charset="0"/>
                <a:ea typeface="Arial" charset="0"/>
                <a:cs typeface="Arial" charset="0"/>
              </a:rPr>
              <a:t>-</a:t>
            </a:r>
            <a:r>
              <a:rPr lang="mr-IN" sz="2200" i="1">
                <a:latin typeface="Arial" charset="0"/>
                <a:ea typeface="Arial" charset="0"/>
                <a:cs typeface="Arial" charset="0"/>
              </a:rPr>
              <a:t>…</a:t>
            </a:r>
            <a:r>
              <a:rPr lang="vi-VN" sz="2200" i="1">
                <a:latin typeface="Arial" charset="0"/>
                <a:ea typeface="Arial" charset="0"/>
                <a:cs typeface="Arial" charset="0"/>
              </a:rPr>
              <a:t>.</a:t>
            </a:r>
            <a:endParaRPr lang="en-US" sz="2200" i="1">
              <a:latin typeface="Arial" charset="0"/>
              <a:ea typeface="Arial" charset="0"/>
              <a:cs typeface="Arial" charset="0"/>
            </a:endParaRPr>
          </a:p>
          <a:p>
            <a:r>
              <a:rPr lang="en-US" sz="2200" i="1">
                <a:latin typeface="Arial" charset="0"/>
                <a:ea typeface="Arial" charset="0"/>
                <a:cs typeface="Arial" charset="0"/>
              </a:rPr>
              <a:t>- </a:t>
            </a:r>
            <a:r>
              <a:rPr lang="mr-IN" sz="2200" i="1">
                <a:latin typeface="Arial" charset="0"/>
                <a:ea typeface="Arial" charset="0"/>
                <a:cs typeface="Arial" charset="0"/>
              </a:rPr>
              <a:t>…</a:t>
            </a:r>
            <a:endParaRPr lang="en-US" sz="2200" i="1">
              <a:latin typeface="Arial" charset="0"/>
              <a:ea typeface="Arial" charset="0"/>
              <a:cs typeface="Arial" charset="0"/>
            </a:endParaRPr>
          </a:p>
          <a:p>
            <a:r>
              <a:rPr lang="en-US" sz="2200" b="1">
                <a:latin typeface="Arial" charset="0"/>
                <a:ea typeface="Arial" charset="0"/>
                <a:cs typeface="Arial" charset="0"/>
              </a:rPr>
              <a:t>2. ĐỒ DÙNG DẠY HỌC: </a:t>
            </a:r>
            <a:r>
              <a:rPr lang="en-US" sz="2200">
                <a:latin typeface="Arial" charset="0"/>
                <a:ea typeface="Arial" charset="0"/>
                <a:cs typeface="Arial" charset="0"/>
              </a:rPr>
              <a:t>Nêu các thiết bị, học liệu được sử dụng trong bài dạy để tổ chức cho học sinh hoạt động nhằm đạt yêu cầu cần đạt của bài dạy.</a:t>
            </a:r>
          </a:p>
          <a:p>
            <a:r>
              <a:rPr lang="en-US" sz="2200" b="1">
                <a:latin typeface="Arial" charset="0"/>
                <a:ea typeface="Arial" charset="0"/>
                <a:cs typeface="Arial" charset="0"/>
              </a:rPr>
              <a:t>3. CÁC HOẠT ĐỘNG DẠY HỌC CHỦ YẾU:</a:t>
            </a:r>
          </a:p>
          <a:p>
            <a:r>
              <a:rPr lang="en-US" sz="2200">
                <a:latin typeface="Arial" charset="0"/>
                <a:ea typeface="Arial" charset="0"/>
                <a:cs typeface="Arial" charset="0"/>
              </a:rPr>
              <a:t>- HĐ NHẬN DIỆN KHÁM PHÁI (Hoạt động Mở đầu: khởi động, kết nối)</a:t>
            </a:r>
          </a:p>
          <a:p>
            <a:r>
              <a:rPr lang="en-US" sz="2200">
                <a:latin typeface="Arial" charset="0"/>
                <a:ea typeface="Arial" charset="0"/>
                <a:cs typeface="Arial" charset="0"/>
              </a:rPr>
              <a:t>- HĐ TÌM HIỂU MỞ RỘNG (Hoạt động Hình thành kiến thức mới: trải nghiệm, khám phá, phân tích, hình thành kiến thức mới </a:t>
            </a:r>
            <a:r>
              <a:rPr lang="en-US" sz="2200" i="1">
                <a:latin typeface="Arial" charset="0"/>
                <a:ea typeface="Arial" charset="0"/>
                <a:cs typeface="Arial" charset="0"/>
              </a:rPr>
              <a:t>(đối với bài hình thành kiến thức mới).</a:t>
            </a:r>
            <a:endParaRPr lang="en-US" sz="2200">
              <a:latin typeface="Arial" charset="0"/>
              <a:ea typeface="Arial" charset="0"/>
              <a:cs typeface="Arial" charset="0"/>
            </a:endParaRPr>
          </a:p>
          <a:p>
            <a:r>
              <a:rPr lang="en-US" sz="2200">
                <a:latin typeface="Arial" charset="0"/>
                <a:ea typeface="Arial" charset="0"/>
                <a:cs typeface="Arial" charset="0"/>
              </a:rPr>
              <a:t>- HĐ THỰC HÀNH </a:t>
            </a:r>
            <a:r>
              <a:rPr lang="mr-IN" sz="2200">
                <a:latin typeface="Arial" charset="0"/>
                <a:ea typeface="Arial" charset="0"/>
                <a:cs typeface="Arial" charset="0"/>
              </a:rPr>
              <a:t>–</a:t>
            </a:r>
            <a:r>
              <a:rPr lang="en-US" sz="2200">
                <a:latin typeface="Arial" charset="0"/>
                <a:ea typeface="Arial" charset="0"/>
                <a:cs typeface="Arial" charset="0"/>
              </a:rPr>
              <a:t> VẬN DỤNG (Hoạt động Luyện tập, thực hành, vận dụng, trải nghiệm)</a:t>
            </a:r>
          </a:p>
          <a:p>
            <a:r>
              <a:rPr lang="en-US" sz="2200" b="1">
                <a:latin typeface="Arial" charset="0"/>
                <a:ea typeface="Arial" charset="0"/>
                <a:cs typeface="Arial" charset="0"/>
              </a:rPr>
              <a:t>4. ĐIỀU CHỈNH SAU TIẾT TRẢI NGHIỆM </a:t>
            </a:r>
            <a:r>
              <a:rPr lang="en-US" sz="2200" b="1" i="1">
                <a:latin typeface="Arial" charset="0"/>
                <a:ea typeface="Arial" charset="0"/>
                <a:cs typeface="Arial" charset="0"/>
              </a:rPr>
              <a:t>(nếu có).</a:t>
            </a:r>
            <a:endParaRPr lang="en-US" sz="2200" b="1">
              <a:latin typeface="Arial" charset="0"/>
              <a:ea typeface="Arial" charset="0"/>
              <a:cs typeface="Arial" charset="0"/>
            </a:endParaRPr>
          </a:p>
        </p:txBody>
      </p:sp>
    </p:spTree>
    <p:extLst>
      <p:ext uri="{BB962C8B-B14F-4D97-AF65-F5344CB8AC3E}">
        <p14:creationId xmlns:p14="http://schemas.microsoft.com/office/powerpoint/2010/main" val="859989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329" y="328868"/>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09600" y="495300"/>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1" name="TextBox 11"/>
          <p:cNvSpPr txBox="1"/>
          <p:nvPr/>
        </p:nvSpPr>
        <p:spPr>
          <a:xfrm>
            <a:off x="1028700" y="616983"/>
            <a:ext cx="16230600" cy="1397819"/>
          </a:xfrm>
          <a:prstGeom prst="rect">
            <a:avLst/>
          </a:prstGeom>
        </p:spPr>
        <p:txBody>
          <a:bodyPr lIns="0" tIns="0" rIns="0" bIns="0" rtlCol="0" anchor="t">
            <a:spAutoFit/>
          </a:bodyPr>
          <a:lstStyle/>
          <a:p>
            <a:pPr algn="ctr">
              <a:lnSpc>
                <a:spcPts val="10920"/>
              </a:lnSpc>
            </a:pPr>
            <a:r>
              <a:rPr lang="en-US" sz="7800" b="1" dirty="0">
                <a:solidFill>
                  <a:srgbClr val="FFFFFF"/>
                </a:solidFill>
                <a:latin typeface="Arial" panose="020B0604020202020204" pitchFamily="34" charset="0"/>
                <a:cs typeface="Arial" panose="020B0604020202020204" pitchFamily="34" charset="0"/>
              </a:rPr>
              <a:t>KHUNG KẾ HOẠCH GIÁO DỤC</a:t>
            </a:r>
          </a:p>
        </p:txBody>
      </p:sp>
      <p:sp>
        <p:nvSpPr>
          <p:cNvPr id="13" name="TextBox 12"/>
          <p:cNvSpPr txBox="1"/>
          <p:nvPr/>
        </p:nvSpPr>
        <p:spPr>
          <a:xfrm>
            <a:off x="821849" y="2499359"/>
            <a:ext cx="17161351" cy="7171194"/>
          </a:xfrm>
          <a:prstGeom prst="rect">
            <a:avLst/>
          </a:prstGeom>
          <a:noFill/>
        </p:spPr>
        <p:txBody>
          <a:bodyPr wrap="square" rtlCol="0">
            <a:spAutoFit/>
          </a:bodyPr>
          <a:lstStyle/>
          <a:p>
            <a:pPr algn="ctr" eaLnBrk="0" hangingPunct="0"/>
            <a:r>
              <a:rPr lang="en-US" sz="2000" b="1">
                <a:latin typeface="Arial" charset="0"/>
                <a:ea typeface="Arial" charset="0"/>
                <a:cs typeface="Arial" charset="0"/>
              </a:rPr>
              <a:t>CHỦ ĐỀ 3: BIẾT ƠN THẦY CÔ – YÊU QUÝ BẠN BÈ</a:t>
            </a:r>
          </a:p>
          <a:p>
            <a:pPr algn="ctr" eaLnBrk="0" hangingPunct="0"/>
            <a:r>
              <a:rPr lang="en-US" sz="2000" b="1">
                <a:latin typeface="Arial" charset="0"/>
                <a:ea typeface="Arial" charset="0"/>
                <a:cs typeface="Arial" charset="0"/>
              </a:rPr>
              <a:t>(Lớp 4)</a:t>
            </a:r>
          </a:p>
          <a:p>
            <a:pPr eaLnBrk="0" hangingPunct="0"/>
            <a:r>
              <a:rPr lang="en-US" sz="2000" b="1">
                <a:latin typeface="Arial" charset="0"/>
                <a:ea typeface="Arial" charset="0"/>
                <a:cs typeface="Arial" charset="0"/>
              </a:rPr>
              <a:t>I. YÊU CẦU CẦN ĐẠT</a:t>
            </a:r>
          </a:p>
          <a:p>
            <a:pPr eaLnBrk="0" hangingPunct="0"/>
            <a:r>
              <a:rPr lang="en-US" sz="2000" b="1" i="1">
                <a:solidFill>
                  <a:srgbClr val="FF0000"/>
                </a:solidFill>
                <a:latin typeface="Arial" charset="0"/>
                <a:ea typeface="Arial" charset="0"/>
                <a:cs typeface="Arial" charset="0"/>
              </a:rPr>
              <a:t>Sau chủ đề này, HS:</a:t>
            </a:r>
            <a:endParaRPr lang="en-US" sz="2000" b="1">
              <a:solidFill>
                <a:srgbClr val="FF0000"/>
              </a:solidFill>
              <a:latin typeface="Arial" charset="0"/>
              <a:ea typeface="Arial" charset="0"/>
              <a:cs typeface="Arial" charset="0"/>
            </a:endParaRPr>
          </a:p>
          <a:p>
            <a:r>
              <a:rPr lang="en-US" sz="2000" b="1">
                <a:latin typeface="Arial" charset="0"/>
                <a:ea typeface="Arial" charset="0"/>
                <a:cs typeface="Arial" charset="0"/>
              </a:rPr>
              <a:t>– Thực hiện được những lời nói, việc làm để duy trì và phát triển quan hệ với bạn bè, thầy cô.</a:t>
            </a:r>
          </a:p>
          <a:p>
            <a:r>
              <a:rPr lang="en-US" sz="2000" b="1">
                <a:latin typeface="Arial" charset="0"/>
                <a:ea typeface="Arial" charset="0"/>
                <a:cs typeface="Arial" charset="0"/>
              </a:rPr>
              <a:t>– Nêu được một số vấn đề thường xảy ra trong quan hệ với bạn bè và đề xuất được cách giải quyết.</a:t>
            </a:r>
          </a:p>
          <a:p>
            <a:r>
              <a:rPr lang="en-US" sz="2000" b="1">
                <a:latin typeface="Arial" charset="0"/>
                <a:ea typeface="Arial" charset="0"/>
                <a:cs typeface="Arial" charset="0"/>
              </a:rPr>
              <a:t>– Tham gia vào các hoạt động do nhà trường tổ chức.</a:t>
            </a:r>
          </a:p>
          <a:p>
            <a:pPr eaLnBrk="0" hangingPunct="0"/>
            <a:r>
              <a:rPr lang="en-US" sz="2000" b="1" i="1">
                <a:solidFill>
                  <a:srgbClr val="FF0000"/>
                </a:solidFill>
                <a:latin typeface="Arial" charset="0"/>
                <a:ea typeface="Arial" charset="0"/>
                <a:cs typeface="Arial" charset="0"/>
              </a:rPr>
              <a:t>Chủ đề góp phần hình thành và phát triển cho HS:</a:t>
            </a:r>
            <a:endParaRPr lang="en-US" sz="2000" b="1">
              <a:solidFill>
                <a:srgbClr val="FF0000"/>
              </a:solidFill>
              <a:latin typeface="Arial" charset="0"/>
              <a:ea typeface="Arial" charset="0"/>
              <a:cs typeface="Arial" charset="0"/>
            </a:endParaRPr>
          </a:p>
          <a:p>
            <a:r>
              <a:rPr lang="en-US" sz="2000" b="1">
                <a:latin typeface="Arial" charset="0"/>
                <a:ea typeface="Arial" charset="0"/>
                <a:cs typeface="Arial" charset="0"/>
              </a:rPr>
              <a:t>– Phẩm chất nhân ái: Thể hiện được sự yêu thương, tôn trọng trong lời nói, việc làm để duy trì và phát triển quan hệ với bạn bè, thầy cô.</a:t>
            </a:r>
          </a:p>
          <a:p>
            <a:r>
              <a:rPr lang="en-US" sz="2000" b="1">
                <a:latin typeface="Arial" charset="0"/>
                <a:ea typeface="Arial" charset="0"/>
                <a:cs typeface="Arial" charset="0"/>
              </a:rPr>
              <a:t>– Năng lực giao tiếp và hợp tác: Thực hiện được những lời nói, việc làm để duy trì và phát triển quan hệ với bạn bè, thầy cô. Trao đổi, tương tác với bạn trong quá trình thực hiện các nhiệm vụ.</a:t>
            </a:r>
          </a:p>
          <a:p>
            <a:r>
              <a:rPr lang="en-US" sz="2000" b="1">
                <a:latin typeface="Arial" charset="0"/>
                <a:ea typeface="Arial" charset="0"/>
                <a:cs typeface="Arial" charset="0"/>
              </a:rPr>
              <a:t>– Năng lực giải quyết vấn đề và sáng tạo: Nêu được một số vấn đề thường xảy ra trong quan hệ với bạn bè và đề xuất được cách giải quyết.</a:t>
            </a:r>
          </a:p>
          <a:p>
            <a:r>
              <a:rPr lang="en-US" sz="2000" b="1">
                <a:latin typeface="Arial" charset="0"/>
                <a:ea typeface="Arial" charset="0"/>
                <a:cs typeface="Arial" charset="0"/>
              </a:rPr>
              <a:t>– Năng lực thiết kế và tổ chức hoạt động: Lập được kế hoạch thực hiện những lời nói, việc làm duy trì và phát triển mối quan hệ tốt đẹp với bạn bè; Tổ chức và tham gia các trò chơi tập thể để duy trì và phát triển mối quan hệ tốt đẹp với bạn bè.</a:t>
            </a:r>
          </a:p>
          <a:p>
            <a:r>
              <a:rPr lang="en-US" sz="2000" b="1" i="1">
                <a:solidFill>
                  <a:srgbClr val="FF0000"/>
                </a:solidFill>
                <a:latin typeface="Arial" charset="0"/>
                <a:ea typeface="Arial" charset="0"/>
                <a:cs typeface="Arial" charset="0"/>
              </a:rPr>
              <a:t>Chủ đề tích hợp nội dung Quyền con người</a:t>
            </a:r>
          </a:p>
          <a:p>
            <a:r>
              <a:rPr lang="en-US" sz="2000" b="1">
                <a:solidFill>
                  <a:srgbClr val="0070C0"/>
                </a:solidFill>
                <a:latin typeface="Arial" charset="0"/>
                <a:ea typeface="Arial" charset="0"/>
                <a:cs typeface="Arial" charset="0"/>
              </a:rPr>
              <a:t>– Kiến thức: </a:t>
            </a:r>
          </a:p>
          <a:p>
            <a:r>
              <a:rPr lang="en-US" sz="2000" b="1">
                <a:solidFill>
                  <a:srgbClr val="0070C0"/>
                </a:solidFill>
                <a:latin typeface="Arial" charset="0"/>
                <a:ea typeface="Arial" charset="0"/>
                <a:cs typeface="Arial" charset="0"/>
              </a:rPr>
              <a:t>+ Quyền được bày tỏ ý kiến và hội họp (Điều 34 Luật Trẻ em và Điều 15 CRC): Trẻ em có quyền được bày tỏ ý kiến, nguyện vọng về các vấn đề liên quan đến trẻ em ; Quyền được tự do kết bạn; Quyền được tham gia vào các hoạt động văn hoá, văn nghệ,…; Quyền bí mật đời sống riêng tư (Điều 21 Luật Trẻ em và Điều 16 của CRC) </a:t>
            </a:r>
          </a:p>
          <a:p>
            <a:r>
              <a:rPr lang="en-US" sz="2000" b="1">
                <a:solidFill>
                  <a:srgbClr val="0070C0"/>
                </a:solidFill>
                <a:latin typeface="Arial" charset="0"/>
                <a:ea typeface="Arial" charset="0"/>
                <a:cs typeface="Arial" charset="0"/>
              </a:rPr>
              <a:t>– Về kĩ năng: Học vì quyền con người. Thông qua các hoạt động, HS được thực hiện, rèn luyện kỹ năng vì quyền con người bao gồm: 1) Lắng nghe và giao tiếp tích cực: có thể lắng nghe nhiều quan điểm khác nhau, thể hiện ý kiến cá nhân và đánh giá cả hai; 2) Tư duy phản biện giúp phân biệt thực tế và ý kiến, lường trước những định kiến và thành kiến, nhận ra các hình thức thao túng; </a:t>
            </a:r>
            <a:r>
              <a:rPr lang="mr-IN" sz="2000" b="1">
                <a:solidFill>
                  <a:srgbClr val="0070C0"/>
                </a:solidFill>
                <a:latin typeface="Arial" charset="0"/>
                <a:ea typeface="Arial" charset="0"/>
                <a:cs typeface="Arial" charset="0"/>
              </a:rPr>
              <a:t>…</a:t>
            </a:r>
            <a:r>
              <a:rPr lang="vi-VN" sz="2000" b="1">
                <a:solidFill>
                  <a:srgbClr val="0070C0"/>
                </a:solidFill>
                <a:latin typeface="Arial" charset="0"/>
                <a:ea typeface="Arial" charset="0"/>
                <a:cs typeface="Arial" charset="0"/>
              </a:rPr>
              <a:t>.</a:t>
            </a:r>
            <a:endParaRPr lang="en-US" sz="2000" b="1">
              <a:solidFill>
                <a:srgbClr val="0070C0"/>
              </a:solidFill>
              <a:latin typeface="Arial" charset="0"/>
              <a:ea typeface="Arial" charset="0"/>
              <a:cs typeface="Arial" charset="0"/>
            </a:endParaRPr>
          </a:p>
          <a:p>
            <a:endParaRPr lang="en-US" sz="2000" b="1">
              <a:latin typeface="Arial" charset="0"/>
              <a:ea typeface="Arial" charset="0"/>
              <a:cs typeface="Arial" charset="0"/>
            </a:endParaRPr>
          </a:p>
        </p:txBody>
      </p:sp>
    </p:spTree>
    <p:extLst>
      <p:ext uri="{BB962C8B-B14F-4D97-AF65-F5344CB8AC3E}">
        <p14:creationId xmlns:p14="http://schemas.microsoft.com/office/powerpoint/2010/main" val="301258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864" y="357286"/>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09600" y="495300"/>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1" name="TextBox 11"/>
          <p:cNvSpPr txBox="1"/>
          <p:nvPr/>
        </p:nvSpPr>
        <p:spPr>
          <a:xfrm>
            <a:off x="1028700" y="616983"/>
            <a:ext cx="16230600" cy="1276055"/>
          </a:xfrm>
          <a:prstGeom prst="rect">
            <a:avLst/>
          </a:prstGeom>
        </p:spPr>
        <p:txBody>
          <a:bodyPr lIns="0" tIns="0" rIns="0" bIns="0" rtlCol="0" anchor="t">
            <a:spAutoFit/>
          </a:bodyPr>
          <a:lstStyle/>
          <a:p>
            <a:pPr algn="ctr">
              <a:lnSpc>
                <a:spcPts val="10920"/>
              </a:lnSpc>
            </a:pPr>
            <a:r>
              <a:rPr lang="en-US" sz="7800" b="1" dirty="0">
                <a:solidFill>
                  <a:srgbClr val="FFFFFF"/>
                </a:solidFill>
                <a:latin typeface="Arial" panose="020B0604020202020204" pitchFamily="34" charset="0"/>
                <a:cs typeface="Arial" panose="020B0604020202020204" pitchFamily="34" charset="0"/>
              </a:rPr>
              <a:t>KHUNG KẾ HOẠCH BÀI DẠY</a:t>
            </a:r>
          </a:p>
        </p:txBody>
      </p:sp>
      <p:sp>
        <p:nvSpPr>
          <p:cNvPr id="13" name="TextBox 12"/>
          <p:cNvSpPr txBox="1"/>
          <p:nvPr/>
        </p:nvSpPr>
        <p:spPr>
          <a:xfrm>
            <a:off x="381000" y="2767304"/>
            <a:ext cx="4365371" cy="4493538"/>
          </a:xfrm>
          <a:prstGeom prst="rect">
            <a:avLst/>
          </a:prstGeom>
          <a:noFill/>
        </p:spPr>
        <p:txBody>
          <a:bodyPr wrap="square" rtlCol="0">
            <a:spAutoFit/>
          </a:bodyPr>
          <a:lstStyle/>
          <a:p>
            <a:r>
              <a:rPr lang="en-US" sz="2200" b="1">
                <a:latin typeface="Arial" charset="0"/>
                <a:ea typeface="Arial" charset="0"/>
                <a:cs typeface="Arial" charset="0"/>
              </a:rPr>
              <a:t>CÁC HOẠT ĐỘNG DẠY HỌC CHỦ YẾU CẦN THỂ HIỆN</a:t>
            </a:r>
          </a:p>
          <a:p>
            <a:r>
              <a:rPr lang="en-US" sz="2200" b="1">
                <a:latin typeface="Arial" charset="0"/>
                <a:ea typeface="Arial" charset="0"/>
                <a:cs typeface="Arial" charset="0"/>
              </a:rPr>
              <a:t>1. Mục tiêu của hoạt động:</a:t>
            </a:r>
          </a:p>
          <a:p>
            <a:pPr marL="342900" indent="-342900">
              <a:buFontTx/>
              <a:buChar char="-"/>
            </a:pPr>
            <a:r>
              <a:rPr lang="en-US" sz="2200" b="1">
                <a:latin typeface="Arial" charset="0"/>
                <a:ea typeface="Arial" charset="0"/>
                <a:cs typeface="Arial" charset="0"/>
              </a:rPr>
              <a:t>Các mục tiêu để thực hiện YCCĐ của CT</a:t>
            </a:r>
          </a:p>
          <a:p>
            <a:pPr marL="342900" indent="-342900">
              <a:buFontTx/>
              <a:buChar char="-"/>
            </a:pPr>
            <a:r>
              <a:rPr lang="en-US" sz="2200" b="1">
                <a:latin typeface="Arial" charset="0"/>
                <a:ea typeface="Arial" charset="0"/>
                <a:cs typeface="Arial" charset="0"/>
              </a:rPr>
              <a:t>Mục tiêu về giáo dục Quyền con người</a:t>
            </a:r>
          </a:p>
          <a:p>
            <a:r>
              <a:rPr lang="en-US" sz="2200" b="1">
                <a:latin typeface="Arial" charset="0"/>
                <a:ea typeface="Arial" charset="0"/>
                <a:cs typeface="Arial" charset="0"/>
              </a:rPr>
              <a:t>2. Cách tiến hành hoạt động</a:t>
            </a:r>
          </a:p>
          <a:p>
            <a:r>
              <a:rPr lang="en-US" sz="2200" b="1">
                <a:solidFill>
                  <a:srgbClr val="0070C0"/>
                </a:solidFill>
                <a:latin typeface="Arial" charset="0"/>
                <a:ea typeface="Arial" charset="0"/>
                <a:cs typeface="Arial" charset="0"/>
              </a:rPr>
              <a:t>Chú ý thể hiện rõ nội dung, hình thức, phương pháp tổ chức hoạt động mà giáo viên dự kiến tổ chức để giáo dục về quyền con người cho HS.</a:t>
            </a:r>
          </a:p>
        </p:txBody>
      </p:sp>
      <p:sp>
        <p:nvSpPr>
          <p:cNvPr id="6" name="TextBox 5"/>
          <p:cNvSpPr txBox="1"/>
          <p:nvPr/>
        </p:nvSpPr>
        <p:spPr>
          <a:xfrm>
            <a:off x="5066169" y="2513653"/>
            <a:ext cx="12551290" cy="8125301"/>
          </a:xfrm>
          <a:prstGeom prst="rect">
            <a:avLst/>
          </a:prstGeom>
          <a:noFill/>
        </p:spPr>
        <p:txBody>
          <a:bodyPr wrap="square" rtlCol="0">
            <a:spAutoFit/>
          </a:bodyPr>
          <a:lstStyle/>
          <a:p>
            <a:pPr eaLnBrk="0" hangingPunct="0"/>
            <a:r>
              <a:rPr lang="en-US" b="1">
                <a:latin typeface="Arial" charset="0"/>
                <a:ea typeface="Arial" charset="0"/>
                <a:cs typeface="Arial" charset="0"/>
              </a:rPr>
              <a:t>Hoạt động 3: Tìm hiểu những lời nói, việc làm để duy trì và phát triển quan hệ tốt đẹp với bạn bè</a:t>
            </a:r>
            <a:endParaRPr lang="en-US">
              <a:latin typeface="Arial" charset="0"/>
              <a:ea typeface="Arial" charset="0"/>
              <a:cs typeface="Arial" charset="0"/>
            </a:endParaRPr>
          </a:p>
          <a:p>
            <a:pPr eaLnBrk="0" hangingPunct="0"/>
            <a:r>
              <a:rPr lang="en-US" b="1" i="1">
                <a:latin typeface="Arial" charset="0"/>
                <a:ea typeface="Arial" charset="0"/>
                <a:cs typeface="Arial" charset="0"/>
              </a:rPr>
              <a:t>1. Mục tiêu</a:t>
            </a:r>
            <a:endParaRPr lang="en-US">
              <a:latin typeface="Arial" charset="0"/>
              <a:ea typeface="Arial" charset="0"/>
              <a:cs typeface="Arial" charset="0"/>
            </a:endParaRPr>
          </a:p>
          <a:p>
            <a:pPr eaLnBrk="0" hangingPunct="0"/>
            <a:r>
              <a:rPr lang="en-US">
                <a:latin typeface="Arial" charset="0"/>
                <a:ea typeface="Arial" charset="0"/>
                <a:cs typeface="Arial" charset="0"/>
              </a:rPr>
              <a:t>– HS biết cách thực hiện những lời nói, những việc làm để duy trì và phát triển quan hệ tốt đẹp với bạn bè.</a:t>
            </a:r>
          </a:p>
          <a:p>
            <a:pPr eaLnBrk="0" hangingPunct="0"/>
            <a:r>
              <a:rPr lang="en-US">
                <a:latin typeface="Arial" charset="0"/>
                <a:ea typeface="Arial" charset="0"/>
                <a:cs typeface="Arial" charset="0"/>
              </a:rPr>
              <a:t>– </a:t>
            </a:r>
            <a:r>
              <a:rPr lang="en-US" i="1">
                <a:latin typeface="Arial" charset="0"/>
                <a:ea typeface="Arial" charset="0"/>
                <a:cs typeface="Arial" charset="0"/>
              </a:rPr>
              <a:t>Giáo dục Quyền con người: HS hiểu các em có quyền tự do kết bạn, nêu ý kiến của mình trong quan hệ với bạn bè, có quyền thực hiện các việc làm thể hiện sự quan tâm, chia sẻ với bạn và cũng có quyền nhận sự quan tâm, giúp đỡ của bạn bè mà không ai có quyền ai ngăn cấm. </a:t>
            </a:r>
          </a:p>
          <a:p>
            <a:pPr eaLnBrk="0" hangingPunct="0"/>
            <a:r>
              <a:rPr lang="en-US" b="1" i="1">
                <a:latin typeface="Arial" charset="0"/>
                <a:ea typeface="Arial" charset="0"/>
                <a:cs typeface="Arial" charset="0"/>
              </a:rPr>
              <a:t>2. Cách tiến hành</a:t>
            </a:r>
            <a:endParaRPr lang="en-US">
              <a:latin typeface="Arial" charset="0"/>
              <a:ea typeface="Arial" charset="0"/>
              <a:cs typeface="Arial" charset="0"/>
            </a:endParaRPr>
          </a:p>
          <a:p>
            <a:pPr eaLnBrk="0" hangingPunct="0"/>
            <a:r>
              <a:rPr lang="en-US">
                <a:latin typeface="Arial" charset="0"/>
                <a:ea typeface="Arial" charset="0"/>
                <a:cs typeface="Arial" charset="0"/>
              </a:rPr>
              <a:t>– GV yêu cầu HS đọc nhiệm vụ 1, hoạt động 3 trong SGK </a:t>
            </a:r>
            <a:r>
              <a:rPr lang="en-US" i="1">
                <a:latin typeface="Arial" charset="0"/>
                <a:ea typeface="Arial" charset="0"/>
                <a:cs typeface="Arial" charset="0"/>
              </a:rPr>
              <a:t>Hoạt động trải nghiệm 4 </a:t>
            </a:r>
            <a:r>
              <a:rPr lang="en-US">
                <a:latin typeface="Arial" charset="0"/>
                <a:ea typeface="Arial" charset="0"/>
                <a:cs typeface="Arial" charset="0"/>
              </a:rPr>
              <a:t>trang 27 cho cả lớp nghe và kiểm tra HS đã hiểu nhiệm vụ chưa.</a:t>
            </a:r>
          </a:p>
          <a:p>
            <a:pPr eaLnBrk="0" hangingPunct="0"/>
            <a:r>
              <a:rPr lang="en-US">
                <a:latin typeface="Arial" charset="0"/>
                <a:ea typeface="Arial" charset="0"/>
                <a:cs typeface="Arial" charset="0"/>
              </a:rPr>
              <a:t>– GV yêu cầu HS chia lớp thành 5 nhóm, mỗi nhóm sẽ trao đổi về những lời nói, việc làm các em có thể thực hiện trong tình huống sau: Nhóm 1: Khi bạn cần sự giúp đỡ; Nhóm 2: Khi bạn bị ốm.</a:t>
            </a:r>
          </a:p>
          <a:p>
            <a:pPr eaLnBrk="0" hangingPunct="0"/>
            <a:r>
              <a:rPr lang="en-US">
                <a:latin typeface="Arial" charset="0"/>
                <a:ea typeface="Arial" charset="0"/>
                <a:cs typeface="Arial" charset="0"/>
              </a:rPr>
              <a:t>+ Nhóm 3: Khi bạn đạt thành tích cao, tiến bộ (trong học tập, trong thi đấu thể thao…); Nhóm 4: Khi bạn gặp chuyện buồn hay khó khăn trong học tập, trong cuộc sống; Nhóm 5: Khi bạn bị bắt nạt</a:t>
            </a:r>
          </a:p>
          <a:p>
            <a:pPr eaLnBrk="0" hangingPunct="0"/>
            <a:r>
              <a:rPr lang="en-US">
                <a:latin typeface="Arial" charset="0"/>
                <a:ea typeface="Arial" charset="0"/>
                <a:cs typeface="Arial" charset="0"/>
              </a:rPr>
              <a:t>– GV gọi lần lượt đại diện các nhóm trình bày trước lớp những lời nói, việc làm các em có thể thực hiện để duy trình và phát triển quan hệ tốt đẹp với bạn bè. GV có thể khuyến khích HS trình bày bằng miệng, bằng sơ đồ hình cây, sơ đồ tư duy hay diễn tiểu phẩm để báo cáo. GV giảng thêm về quyền được chăm sóc, bảo vệ, học tập, vui chơi phát triển của HS. Dặn dò các em, khi thấy bạn mình hay ai đó chưa được đảm bảo những quyền này có thể trao đổi với cô giáo và cơ quan hỗ trợ.</a:t>
            </a:r>
          </a:p>
          <a:p>
            <a:pPr eaLnBrk="0" hangingPunct="0"/>
            <a:r>
              <a:rPr lang="en-US">
                <a:solidFill>
                  <a:srgbClr val="0070C0"/>
                </a:solidFill>
                <a:latin typeface="Arial" charset="0"/>
                <a:ea typeface="Arial" charset="0"/>
                <a:cs typeface="Arial" charset="0"/>
              </a:rPr>
              <a:t>– GV tổ chức cho HS trao đổi thêm: </a:t>
            </a:r>
            <a:r>
              <a:rPr lang="en-US" i="1">
                <a:solidFill>
                  <a:srgbClr val="0070C0"/>
                </a:solidFill>
                <a:latin typeface="Arial" charset="0"/>
                <a:ea typeface="Arial" charset="0"/>
                <a:cs typeface="Arial" charset="0"/>
              </a:rPr>
              <a:t>Hồng và Mai là hai bạn thân trong lớp. Hoàn cảnh gia đình nhà Hồng thì khá giả nhưng nhà Mai lại nghèo khó hơn, vì thế Hồng thường quy giúp đỡ Mai. Thấy vậy, mẹ Hồng nhiều lần nhắc nhở, không cho Hồng giúp đỡ Mai và yêu cầu Hồng không chơi với Mai nữa. Theo em, Hồng nên nói và làm gì để giữ được tình bạn đẹp với Mai.</a:t>
            </a:r>
            <a:endParaRPr lang="en-US">
              <a:solidFill>
                <a:srgbClr val="0070C0"/>
              </a:solidFill>
              <a:latin typeface="Arial" charset="0"/>
              <a:ea typeface="Arial" charset="0"/>
              <a:cs typeface="Arial" charset="0"/>
            </a:endParaRPr>
          </a:p>
          <a:p>
            <a:pPr eaLnBrk="0" hangingPunct="0"/>
            <a:r>
              <a:rPr lang="en-US">
                <a:latin typeface="Arial" charset="0"/>
                <a:ea typeface="Arial" charset="0"/>
                <a:cs typeface="Arial" charset="0"/>
              </a:rPr>
              <a:t>– GV mời HS tự do phát biểu ý kiến quan điểm cá nhân của mình trước lớp.</a:t>
            </a:r>
          </a:p>
          <a:p>
            <a:pPr eaLnBrk="0" hangingPunct="0"/>
            <a:r>
              <a:rPr lang="en-US">
                <a:solidFill>
                  <a:srgbClr val="0070C0"/>
                </a:solidFill>
                <a:latin typeface="Arial" charset="0"/>
                <a:ea typeface="Arial" charset="0"/>
                <a:cs typeface="Arial" charset="0"/>
              </a:rPr>
              <a:t>– GV nhận xét, tổng kết hoạt động và khẳng định: </a:t>
            </a:r>
            <a:r>
              <a:rPr lang="en-US" i="1">
                <a:solidFill>
                  <a:srgbClr val="0070C0"/>
                </a:solidFill>
                <a:latin typeface="Arial" charset="0"/>
                <a:ea typeface="Arial" charset="0"/>
                <a:cs typeface="Arial" charset="0"/>
              </a:rPr>
              <a:t>Các em có quyền tự do kết bạn, nêu ý kiến của mình trong quan hệ với bạn bè, có quyền thực hiện các việc làm thể hiện sự quan tâm, chia sẻ với bạn và cũng có quyền nhận sự quan tâm, giúp đỡ của bạn bè mà không ai có quyền ai ngăn cấm. </a:t>
            </a:r>
            <a:endParaRPr lang="en-US">
              <a:solidFill>
                <a:srgbClr val="0070C0"/>
              </a:solidFill>
              <a:latin typeface="Arial" charset="0"/>
              <a:ea typeface="Arial" charset="0"/>
              <a:cs typeface="Arial" charset="0"/>
            </a:endParaRPr>
          </a:p>
          <a:p>
            <a:pPr eaLnBrk="0" hangingPunct="0"/>
            <a:r>
              <a:rPr lang="en-US">
                <a:latin typeface="Arial" charset="0"/>
                <a:ea typeface="Arial" charset="0"/>
                <a:cs typeface="Arial" charset="0"/>
              </a:rPr>
              <a:t>Hoạt động nối tiếp: GV dặn dò HS: về nhà tìm hiểu và sưu tầm một số bài thơ, câu chuyện hay nói về thầy, cô giáo và mang đến lớp vào tiết sinh hoạt lớp.</a:t>
            </a:r>
          </a:p>
          <a:p>
            <a:pPr eaLnBrk="0" hangingPunct="0"/>
            <a:endParaRPr lang="en-US">
              <a:latin typeface="Arial" charset="0"/>
              <a:ea typeface="Arial" charset="0"/>
              <a:cs typeface="Arial" charset="0"/>
            </a:endParaRPr>
          </a:p>
        </p:txBody>
      </p:sp>
    </p:spTree>
    <p:extLst>
      <p:ext uri="{BB962C8B-B14F-4D97-AF65-F5344CB8AC3E}">
        <p14:creationId xmlns:p14="http://schemas.microsoft.com/office/powerpoint/2010/main" val="27907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yển tập hình nền bầu trời xanh tuyệt đẹp để làm ảnh bìa facebook hoặc máy  tính - 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 y="-21771"/>
            <a:ext cx="18266229" cy="10287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4"/>
          <p:cNvSpPr txBox="1">
            <a:spLocks noChangeArrowheads="1"/>
          </p:cNvSpPr>
          <p:nvPr/>
        </p:nvSpPr>
        <p:spPr bwMode="auto">
          <a:xfrm>
            <a:off x="1826418" y="6671990"/>
            <a:ext cx="11089482" cy="2539157"/>
          </a:xfrm>
          <a:prstGeom prst="rect">
            <a:avLst/>
          </a:prstGeom>
          <a:noFill/>
          <a:ln w="9525">
            <a:noFill/>
            <a:miter lim="800000"/>
            <a:headEnd/>
            <a:tailEnd/>
          </a:ln>
        </p:spPr>
        <p:txBody>
          <a:bodyPr>
            <a:spAutoFit/>
          </a:bodyPr>
          <a:lstStyle/>
          <a:p>
            <a:pPr algn="just" eaLnBrk="1" hangingPunct="1"/>
            <a:r>
              <a:rPr lang="en-US" altLang="en-US" sz="4500" b="1" i="1">
                <a:solidFill>
                  <a:srgbClr val="FFFF00"/>
                </a:solidFill>
              </a:rPr>
              <a:t>    </a:t>
            </a:r>
            <a:r>
              <a:rPr lang="en-US" altLang="en-US" sz="3600" b="1" i="1">
                <a:solidFill>
                  <a:srgbClr val="FFFF00"/>
                </a:solidFill>
              </a:rPr>
              <a:t>Một cuộc khám phá mới không chỉ là tìm được vùng đất mới mà còn nhìn bằng cặp mắt mới.</a:t>
            </a:r>
            <a:endParaRPr lang="en-US" altLang="en-US" sz="3600" b="1">
              <a:solidFill>
                <a:srgbClr val="FFFF00"/>
              </a:solidFill>
            </a:endParaRPr>
          </a:p>
          <a:p>
            <a:pPr eaLnBrk="1" hangingPunct="1"/>
            <a:r>
              <a:rPr lang="en-US" altLang="en-US" sz="150" b="1" i="1">
                <a:solidFill>
                  <a:srgbClr val="FFFF00"/>
                </a:solidFill>
              </a:rPr>
              <a:t>    </a:t>
            </a:r>
            <a:r>
              <a:rPr lang="en-US" altLang="en-US" sz="1350" b="1" i="1">
                <a:solidFill>
                  <a:srgbClr val="FFFF00"/>
                </a:solidFill>
              </a:rPr>
              <a:t>                      </a:t>
            </a:r>
            <a:r>
              <a:rPr lang="en-US" altLang="en-US" sz="3900" b="1" i="1">
                <a:solidFill>
                  <a:srgbClr val="FFFF00"/>
                </a:solidFill>
              </a:rPr>
              <a:t>                 </a:t>
            </a:r>
          </a:p>
          <a:p>
            <a:pPr eaLnBrk="1" hangingPunct="1"/>
            <a:r>
              <a:rPr lang="en-US" altLang="en-US" sz="3900" b="1" i="1">
                <a:solidFill>
                  <a:srgbClr val="FFFF00"/>
                </a:solidFill>
              </a:rPr>
              <a:t>                                            Marcel Proust</a:t>
            </a:r>
            <a:endParaRPr lang="en-US" altLang="en-US" sz="3900" b="1">
              <a:solidFill>
                <a:srgbClr val="FFFF00"/>
              </a:solidFill>
            </a:endParaRPr>
          </a:p>
        </p:txBody>
      </p:sp>
      <p:pic>
        <p:nvPicPr>
          <p:cNvPr id="4" name="Picture 3"/>
          <p:cNvPicPr>
            <a:picLocks noChangeAspect="1" noChangeArrowheads="1"/>
          </p:cNvPicPr>
          <p:nvPr/>
        </p:nvPicPr>
        <p:blipFill>
          <a:blip r:embed="rId3"/>
          <a:srcRect/>
          <a:stretch>
            <a:fillRect/>
          </a:stretch>
        </p:blipFill>
        <p:spPr bwMode="auto">
          <a:xfrm rot="21091809">
            <a:off x="4725584" y="640881"/>
            <a:ext cx="3337479" cy="4402021"/>
          </a:xfrm>
          <a:prstGeom prst="rect">
            <a:avLst/>
          </a:prstGeom>
          <a:noFill/>
          <a:ln w="9525">
            <a:noFill/>
            <a:miter lim="800000"/>
            <a:headEnd/>
            <a:tailEnd/>
          </a:ln>
        </p:spPr>
      </p:pic>
      <p:sp>
        <p:nvSpPr>
          <p:cNvPr id="5" name="Text Box 4"/>
          <p:cNvSpPr txBox="1">
            <a:spLocks noChangeArrowheads="1"/>
          </p:cNvSpPr>
          <p:nvPr/>
        </p:nvSpPr>
        <p:spPr bwMode="auto">
          <a:xfrm>
            <a:off x="731283" y="3009900"/>
            <a:ext cx="824253" cy="5871208"/>
          </a:xfrm>
          <a:prstGeom prst="rect">
            <a:avLst/>
          </a:prstGeom>
          <a:noFill/>
          <a:ln w="9525">
            <a:noFill/>
            <a:miter lim="800000"/>
            <a:headEnd/>
            <a:tailEnd/>
          </a:ln>
        </p:spPr>
        <p:txBody>
          <a:bodyPr wrap="square">
            <a:spAutoFit/>
          </a:bodyPr>
          <a:lstStyle/>
          <a:p>
            <a:pPr eaLnBrk="1" hangingPunct="1"/>
            <a:r>
              <a:rPr lang="en-US" altLang="en-US" sz="4200" b="1">
                <a:solidFill>
                  <a:srgbClr val="FFFF00"/>
                </a:solidFill>
                <a:latin typeface="Times" pitchFamily="34" charset="0"/>
              </a:rPr>
              <a:t>P</a:t>
            </a:r>
          </a:p>
          <a:p>
            <a:pPr eaLnBrk="1" hangingPunct="1"/>
            <a:endParaRPr lang="en-US" altLang="en-US" sz="4200" b="1">
              <a:solidFill>
                <a:srgbClr val="FFFF00"/>
              </a:solidFill>
              <a:latin typeface="Times" pitchFamily="34" charset="0"/>
            </a:endParaRPr>
          </a:p>
          <a:p>
            <a:pPr eaLnBrk="1" hangingPunct="1"/>
            <a:r>
              <a:rPr lang="en-US" altLang="en-US" sz="4200" b="1">
                <a:solidFill>
                  <a:srgbClr val="FFFF00"/>
                </a:solidFill>
                <a:latin typeface="Times" pitchFamily="34" charset="0"/>
              </a:rPr>
              <a:t>E</a:t>
            </a:r>
          </a:p>
          <a:p>
            <a:pPr eaLnBrk="1" hangingPunct="1"/>
            <a:endParaRPr lang="en-US" altLang="en-US" sz="4200" b="1">
              <a:solidFill>
                <a:srgbClr val="FFFF00"/>
              </a:solidFill>
              <a:latin typeface="Times" pitchFamily="34" charset="0"/>
            </a:endParaRPr>
          </a:p>
          <a:p>
            <a:pPr eaLnBrk="1" hangingPunct="1"/>
            <a:r>
              <a:rPr lang="en-US" altLang="en-US" sz="4200" b="1">
                <a:solidFill>
                  <a:srgbClr val="FFFF00"/>
                </a:solidFill>
                <a:latin typeface="Times" pitchFamily="34" charset="0"/>
              </a:rPr>
              <a:t>A</a:t>
            </a:r>
          </a:p>
          <a:p>
            <a:pPr eaLnBrk="1" hangingPunct="1"/>
            <a:endParaRPr lang="en-US" altLang="en-US" sz="4200" b="1">
              <a:solidFill>
                <a:srgbClr val="FFFF00"/>
              </a:solidFill>
              <a:latin typeface="Times" pitchFamily="34" charset="0"/>
            </a:endParaRPr>
          </a:p>
          <a:p>
            <a:pPr eaLnBrk="1" hangingPunct="1"/>
            <a:r>
              <a:rPr lang="en-US" altLang="en-US" sz="4200" b="1">
                <a:solidFill>
                  <a:srgbClr val="FFFF00"/>
                </a:solidFill>
                <a:latin typeface="Times" pitchFamily="34" charset="0"/>
              </a:rPr>
              <a:t>C</a:t>
            </a:r>
          </a:p>
          <a:p>
            <a:pPr eaLnBrk="1" hangingPunct="1"/>
            <a:endParaRPr lang="en-US" altLang="en-US" sz="4200" b="1">
              <a:solidFill>
                <a:srgbClr val="FFFF00"/>
              </a:solidFill>
              <a:latin typeface="Times" pitchFamily="34" charset="0"/>
            </a:endParaRPr>
          </a:p>
          <a:p>
            <a:pPr eaLnBrk="1" hangingPunct="1"/>
            <a:r>
              <a:rPr lang="en-US" altLang="en-US" sz="4200" b="1">
                <a:solidFill>
                  <a:srgbClr val="FFFF00"/>
                </a:solidFill>
                <a:latin typeface="Times" pitchFamily="34" charset="0"/>
              </a:rPr>
              <a:t>E</a:t>
            </a:r>
          </a:p>
        </p:txBody>
      </p:sp>
      <p:sp>
        <p:nvSpPr>
          <p:cNvPr id="6" name="Rectangle 6"/>
          <p:cNvSpPr>
            <a:spLocks noChangeArrowheads="1"/>
          </p:cNvSpPr>
          <p:nvPr/>
        </p:nvSpPr>
        <p:spPr bwMode="auto">
          <a:xfrm>
            <a:off x="7010400" y="5045043"/>
            <a:ext cx="4914900" cy="1338828"/>
          </a:xfrm>
          <a:prstGeom prst="rect">
            <a:avLst/>
          </a:prstGeom>
          <a:noFill/>
          <a:ln w="9525">
            <a:noFill/>
            <a:miter lim="800000"/>
            <a:headEnd/>
            <a:tailEnd/>
          </a:ln>
        </p:spPr>
        <p:txBody>
          <a:bodyPr>
            <a:spAutoFit/>
          </a:bodyPr>
          <a:lstStyle/>
          <a:p>
            <a:pPr algn="ctr" eaLnBrk="1" hangingPunct="1"/>
            <a:r>
              <a:rPr lang="en-US" altLang="en-US" sz="2700" i="1">
                <a:solidFill>
                  <a:srgbClr val="FFFF00"/>
                </a:solidFill>
              </a:rPr>
              <a:t>A new discovery is not only finding new land but also looking with new eyes.</a:t>
            </a:r>
            <a:r>
              <a:rPr lang="en-US" altLang="en-US" sz="150" i="1">
                <a:solidFill>
                  <a:srgbClr val="FFFF00"/>
                </a:solidFill>
              </a:rPr>
              <a:t>    </a:t>
            </a:r>
            <a:r>
              <a:rPr lang="en-US" altLang="en-US" sz="750" i="1">
                <a:solidFill>
                  <a:srgbClr val="FFFF00"/>
                </a:solidFill>
              </a:rPr>
              <a:t>                      </a:t>
            </a:r>
            <a:r>
              <a:rPr lang="en-US" altLang="en-US" sz="2400" i="1">
                <a:solidFill>
                  <a:srgbClr val="FFFF00"/>
                </a:solidFill>
              </a:rPr>
              <a:t>                 </a:t>
            </a:r>
          </a:p>
        </p:txBody>
      </p:sp>
    </p:spTree>
    <p:extLst>
      <p:ext uri="{BB962C8B-B14F-4D97-AF65-F5344CB8AC3E}">
        <p14:creationId xmlns:p14="http://schemas.microsoft.com/office/powerpoint/2010/main" val="64867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82"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1</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350043456"/>
              </p:ext>
            </p:extLst>
          </p:nvPr>
        </p:nvGraphicFramePr>
        <p:xfrm>
          <a:off x="821850" y="2933699"/>
          <a:ext cx="16704150" cy="6498658"/>
        </p:xfrm>
        <a:graphic>
          <a:graphicData uri="http://schemas.openxmlformats.org/drawingml/2006/table">
            <a:tbl>
              <a:tblPr firstRow="1" firstCol="1" lastRow="1" lastCol="1" bandRow="1" bandCol="1">
                <a:tableStyleId>{B301B821-A1FF-4177-AEE7-76D212191A09}</a:tableStyleId>
              </a:tblPr>
              <a:tblGrid>
                <a:gridCol w="3439956">
                  <a:extLst>
                    <a:ext uri="{9D8B030D-6E8A-4147-A177-3AD203B41FA5}">
                      <a16:colId xmlns:a16="http://schemas.microsoft.com/office/drawing/2014/main" val="20000"/>
                    </a:ext>
                  </a:extLst>
                </a:gridCol>
                <a:gridCol w="7029156">
                  <a:extLst>
                    <a:ext uri="{9D8B030D-6E8A-4147-A177-3AD203B41FA5}">
                      <a16:colId xmlns:a16="http://schemas.microsoft.com/office/drawing/2014/main" val="20001"/>
                    </a:ext>
                  </a:extLst>
                </a:gridCol>
                <a:gridCol w="4407273">
                  <a:extLst>
                    <a:ext uri="{9D8B030D-6E8A-4147-A177-3AD203B41FA5}">
                      <a16:colId xmlns:a16="http://schemas.microsoft.com/office/drawing/2014/main" val="20002"/>
                    </a:ext>
                  </a:extLst>
                </a:gridCol>
                <a:gridCol w="1827765">
                  <a:extLst>
                    <a:ext uri="{9D8B030D-6E8A-4147-A177-3AD203B41FA5}">
                      <a16:colId xmlns:a16="http://schemas.microsoft.com/office/drawing/2014/main" val="20003"/>
                    </a:ext>
                  </a:extLst>
                </a:gridCol>
              </a:tblGrid>
              <a:tr h="706678">
                <a:tc>
                  <a:txBody>
                    <a:bodyPr/>
                    <a:lstStyle/>
                    <a:p>
                      <a:pPr marL="67945" algn="ctr">
                        <a:lnSpc>
                          <a:spcPct val="110000"/>
                        </a:lnSpc>
                        <a:spcAft>
                          <a:spcPts val="0"/>
                        </a:spcAft>
                      </a:pPr>
                      <a:r>
                        <a:rPr lang="en-US" sz="2200">
                          <a:effectLst/>
                        </a:rPr>
                        <a:t>Mạch nội dung</a:t>
                      </a:r>
                      <a:endParaRPr lang="en-US" sz="2200">
                        <a:effectLst/>
                        <a:latin typeface="Times New Roman" charset="0"/>
                        <a:ea typeface="Times New Roman" charset="0"/>
                        <a:cs typeface="Times New Roman"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67945" algn="ctr">
                        <a:lnSpc>
                          <a:spcPct val="110000"/>
                        </a:lnSpc>
                        <a:spcAft>
                          <a:spcPts val="0"/>
                        </a:spcAft>
                      </a:pPr>
                      <a:r>
                        <a:rPr lang="vi-VN" sz="2200">
                          <a:effectLst/>
                        </a:rPr>
                        <a:t>Yêu cầu cần đạt</a:t>
                      </a:r>
                      <a:endParaRPr lang="en-US" sz="2200">
                        <a:effectLst/>
                        <a:latin typeface="Times New Roman" charset="0"/>
                        <a:ea typeface="Times New Roman" charset="0"/>
                        <a:cs typeface="Times New Roman"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67945" algn="ctr">
                        <a:lnSpc>
                          <a:spcPct val="110000"/>
                        </a:lnSpc>
                        <a:spcAft>
                          <a:spcPts val="0"/>
                        </a:spcAft>
                      </a:pPr>
                      <a:r>
                        <a:rPr lang="vi-VN" sz="2200">
                          <a:effectLst/>
                        </a:rPr>
                        <a:t>Gợi ý nội dung tích hợp </a:t>
                      </a:r>
                      <a:r>
                        <a:rPr lang="en-US" sz="2200">
                          <a:effectLst/>
                        </a:rPr>
                        <a:t>q</a:t>
                      </a:r>
                      <a:r>
                        <a:rPr lang="vi-VN" sz="2200">
                          <a:effectLst/>
                        </a:rPr>
                        <a:t>uyền con người</a:t>
                      </a:r>
                      <a:endParaRPr lang="en-US" sz="2200">
                        <a:effectLst/>
                        <a:latin typeface="Times New Roman" charset="0"/>
                        <a:ea typeface="Times New Roman" charset="0"/>
                        <a:cs typeface="Times New Roman"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67945">
                        <a:lnSpc>
                          <a:spcPct val="110000"/>
                        </a:lnSpc>
                        <a:spcAft>
                          <a:spcPts val="0"/>
                        </a:spcAft>
                      </a:pPr>
                      <a:r>
                        <a:rPr lang="vi-VN" sz="2200">
                          <a:effectLst/>
                        </a:rPr>
                        <a:t>Mức độ tích hợp</a:t>
                      </a:r>
                      <a:endParaRPr lang="en-US" sz="2200">
                        <a:effectLst/>
                        <a:latin typeface="Times New Roman" charset="0"/>
                        <a:ea typeface="Times New Roman" charset="0"/>
                        <a:cs typeface="Times New Roman"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291764">
                <a:tc gridSpan="4">
                  <a:txBody>
                    <a:bodyPr/>
                    <a:lstStyle/>
                    <a:p>
                      <a:pPr algn="ctr">
                        <a:lnSpc>
                          <a:spcPct val="110000"/>
                        </a:lnSpc>
                        <a:spcAft>
                          <a:spcPts val="0"/>
                        </a:spcAft>
                        <a:tabLst>
                          <a:tab pos="199390" algn="l"/>
                        </a:tabLst>
                      </a:pPr>
                      <a:r>
                        <a:rPr lang="en-US" sz="2200">
                          <a:solidFill>
                            <a:srgbClr val="C00000"/>
                          </a:solidFill>
                          <a:effectLst/>
                        </a:rPr>
                        <a:t>HOẠT ĐỘNG HƯỚNG ĐẾN XÃ HỘI</a:t>
                      </a:r>
                      <a:endParaRPr lang="en-US" sz="2200">
                        <a:solidFill>
                          <a:srgbClr val="C00000"/>
                        </a:solidFill>
                        <a:effectLst/>
                        <a:latin typeface="Times New Roman" charset="0"/>
                        <a:ea typeface="Calibri" charset="0"/>
                        <a:cs typeface="Times New Roman"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1849613">
                <a:tc>
                  <a:txBody>
                    <a:bodyPr/>
                    <a:lstStyle/>
                    <a:p>
                      <a:pPr marL="67945">
                        <a:lnSpc>
                          <a:spcPct val="110000"/>
                        </a:lnSpc>
                        <a:spcAft>
                          <a:spcPts val="0"/>
                        </a:spcAft>
                      </a:pPr>
                      <a:r>
                        <a:rPr lang="vi-VN" sz="2200" b="1">
                          <a:ln>
                            <a:solidFill>
                              <a:schemeClr val="accent1">
                                <a:alpha val="17000"/>
                              </a:schemeClr>
                            </a:solidFill>
                          </a:ln>
                          <a:solidFill>
                            <a:srgbClr val="C00000"/>
                          </a:solidFill>
                          <a:effectLst/>
                          <a:latin typeface="+mn-lt"/>
                          <a:ea typeface="Times New Roman" charset="0"/>
                          <a:cs typeface="Times New Roman" charset="0"/>
                        </a:rPr>
                        <a:t>Hoạt động chăm sóc gia đình</a:t>
                      </a:r>
                      <a:endParaRPr lang="en-US" sz="2200" b="1">
                        <a:ln>
                          <a:solidFill>
                            <a:schemeClr val="accent1">
                              <a:alpha val="17000"/>
                            </a:schemeClr>
                          </a:solidFill>
                        </a:ln>
                        <a:solidFill>
                          <a:srgbClr val="C00000"/>
                        </a:solidFill>
                        <a:effectLst/>
                        <a:latin typeface="+mn-lt"/>
                        <a:ea typeface="Times New Roman" charset="0"/>
                        <a:cs typeface="Times New Roman"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0000"/>
                        </a:lnSpc>
                        <a:spcAft>
                          <a:spcPts val="0"/>
                        </a:spcAft>
                        <a:tabLst>
                          <a:tab pos="199390" algn="l"/>
                        </a:tabLst>
                      </a:pPr>
                      <a:r>
                        <a:rPr lang="en-US" sz="2200" b="1">
                          <a:ln>
                            <a:solidFill>
                              <a:schemeClr val="accent1">
                                <a:alpha val="17000"/>
                              </a:schemeClr>
                            </a:solidFill>
                          </a:ln>
                          <a:effectLst/>
                          <a:latin typeface="+mn-lt"/>
                          <a:ea typeface="Times New Roman" charset="0"/>
                          <a:cs typeface="Times New Roman" charset="0"/>
                        </a:rPr>
                        <a:t>– Thực hiện được lời nói, việc làm thể hiện tình yêu thương với các thành viên trong gia đình phù hợp với lứa tuổi.</a:t>
                      </a:r>
                      <a:endParaRPr lang="en-US" sz="2200" b="1">
                        <a:ln>
                          <a:solidFill>
                            <a:schemeClr val="accent1">
                              <a:alpha val="17000"/>
                            </a:schemeClr>
                          </a:solidFill>
                        </a:ln>
                        <a:effectLst/>
                        <a:latin typeface="+mn-lt"/>
                        <a:ea typeface="Calibri" charset="0"/>
                        <a:cs typeface="Times New Roman" charset="0"/>
                      </a:endParaRPr>
                    </a:p>
                    <a:p>
                      <a:pPr>
                        <a:lnSpc>
                          <a:spcPct val="110000"/>
                        </a:lnSpc>
                        <a:spcAft>
                          <a:spcPts val="0"/>
                        </a:spcAft>
                        <a:tabLst>
                          <a:tab pos="199390" algn="l"/>
                        </a:tabLst>
                      </a:pPr>
                      <a:r>
                        <a:rPr lang="en-US" sz="2200" b="1">
                          <a:ln>
                            <a:solidFill>
                              <a:schemeClr val="accent1">
                                <a:alpha val="17000"/>
                              </a:schemeClr>
                            </a:solidFill>
                          </a:ln>
                          <a:effectLst/>
                          <a:latin typeface="+mn-lt"/>
                          <a:ea typeface="Times New Roman" charset="0"/>
                          <a:cs typeface="Times New Roman" charset="0"/>
                        </a:rPr>
                        <a:t>– Biết cách sử dụng một số dụng cụ gia đình một cách an toàn.</a:t>
                      </a:r>
                      <a:endParaRPr lang="en-US" sz="2200" b="1">
                        <a:ln>
                          <a:solidFill>
                            <a:schemeClr val="accent1">
                              <a:alpha val="17000"/>
                            </a:schemeClr>
                          </a:solidFill>
                        </a:ln>
                        <a:effectLst/>
                        <a:latin typeface="+mn-lt"/>
                        <a:ea typeface="Calibri" charset="0"/>
                        <a:cs typeface="Times New Roman"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0000"/>
                        </a:lnSpc>
                        <a:spcAft>
                          <a:spcPts val="0"/>
                        </a:spcAft>
                        <a:tabLst>
                          <a:tab pos="199390" algn="l"/>
                        </a:tabLst>
                      </a:pPr>
                      <a:r>
                        <a:rPr lang="en-US" sz="2200" b="1">
                          <a:ln>
                            <a:solidFill>
                              <a:schemeClr val="accent1">
                                <a:alpha val="17000"/>
                              </a:schemeClr>
                            </a:solidFill>
                          </a:ln>
                          <a:effectLst/>
                          <a:latin typeface="+mn-lt"/>
                          <a:ea typeface="Times New Roman" charset="0"/>
                          <a:cs typeface="Times New Roman" charset="0"/>
                        </a:rPr>
                        <a:t>– Quyền được tôn trọng và lắng nghe ý kiến.</a:t>
                      </a:r>
                      <a:endParaRPr lang="en-US" sz="2200" b="1">
                        <a:ln>
                          <a:solidFill>
                            <a:schemeClr val="accent1">
                              <a:alpha val="17000"/>
                            </a:schemeClr>
                          </a:solidFill>
                        </a:ln>
                        <a:effectLst/>
                        <a:latin typeface="+mn-lt"/>
                        <a:ea typeface="Calibri" charset="0"/>
                        <a:cs typeface="Times New Roman" charset="0"/>
                      </a:endParaRPr>
                    </a:p>
                    <a:p>
                      <a:pPr>
                        <a:lnSpc>
                          <a:spcPct val="110000"/>
                        </a:lnSpc>
                        <a:spcAft>
                          <a:spcPts val="0"/>
                        </a:spcAft>
                        <a:tabLst>
                          <a:tab pos="199390" algn="l"/>
                        </a:tabLst>
                      </a:pPr>
                      <a:r>
                        <a:rPr lang="en-US" sz="2200" b="1">
                          <a:ln>
                            <a:solidFill>
                              <a:schemeClr val="accent1">
                                <a:alpha val="17000"/>
                              </a:schemeClr>
                            </a:solidFill>
                          </a:ln>
                          <a:effectLst/>
                          <a:latin typeface="+mn-lt"/>
                          <a:ea typeface="Times New Roman" charset="0"/>
                          <a:cs typeface="Times New Roman" charset="0"/>
                        </a:rPr>
                        <a:t>– Quyền được đảm bảo an toàn về tính mạng, sức khỏe và thân thể.</a:t>
                      </a:r>
                      <a:endParaRPr lang="en-US" sz="2200" b="1">
                        <a:ln>
                          <a:solidFill>
                            <a:schemeClr val="accent1">
                              <a:alpha val="17000"/>
                            </a:schemeClr>
                          </a:solidFill>
                        </a:ln>
                        <a:effectLst/>
                        <a:latin typeface="+mn-lt"/>
                        <a:ea typeface="Calibri" charset="0"/>
                        <a:cs typeface="Times New Roman"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0000"/>
                        </a:lnSpc>
                        <a:spcAft>
                          <a:spcPts val="0"/>
                        </a:spcAft>
                        <a:tabLst>
                          <a:tab pos="199390" algn="l"/>
                        </a:tabLst>
                      </a:pPr>
                      <a:r>
                        <a:rPr lang="en-US" sz="2200" b="1">
                          <a:ln>
                            <a:solidFill>
                              <a:schemeClr val="accent1">
                                <a:alpha val="17000"/>
                              </a:schemeClr>
                            </a:solidFill>
                          </a:ln>
                          <a:effectLst/>
                          <a:latin typeface="+mn-lt"/>
                          <a:ea typeface="Times New Roman" charset="0"/>
                          <a:cs typeface="Times New Roman" charset="0"/>
                        </a:rPr>
                        <a:t>Bộ phận</a:t>
                      </a:r>
                      <a:endParaRPr lang="en-US" sz="2200" b="1">
                        <a:ln>
                          <a:solidFill>
                            <a:schemeClr val="accent1">
                              <a:alpha val="17000"/>
                            </a:schemeClr>
                          </a:solidFill>
                        </a:ln>
                        <a:effectLst/>
                        <a:latin typeface="+mn-lt"/>
                        <a:ea typeface="Calibri" charset="0"/>
                        <a:cs typeface="Times New Roman"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1849613">
                <a:tc>
                  <a:txBody>
                    <a:bodyPr/>
                    <a:lstStyle/>
                    <a:p>
                      <a:pPr marL="67945">
                        <a:lnSpc>
                          <a:spcPct val="110000"/>
                        </a:lnSpc>
                        <a:spcAft>
                          <a:spcPts val="0"/>
                        </a:spcAft>
                      </a:pPr>
                      <a:r>
                        <a:rPr lang="vi-VN" sz="2200" b="1">
                          <a:ln>
                            <a:solidFill>
                              <a:schemeClr val="accent1">
                                <a:alpha val="17000"/>
                              </a:schemeClr>
                            </a:solidFill>
                          </a:ln>
                          <a:solidFill>
                            <a:srgbClr val="C00000"/>
                          </a:solidFill>
                          <a:effectLst/>
                          <a:latin typeface="+mn-lt"/>
                          <a:ea typeface="Times New Roman" charset="0"/>
                          <a:cs typeface="Times New Roman" charset="0"/>
                        </a:rPr>
                        <a:t>Hoạt động xây dựng nhà trường</a:t>
                      </a:r>
                      <a:endParaRPr lang="en-US" sz="2200" b="1">
                        <a:ln>
                          <a:solidFill>
                            <a:schemeClr val="accent1">
                              <a:alpha val="17000"/>
                            </a:schemeClr>
                          </a:solidFill>
                        </a:ln>
                        <a:solidFill>
                          <a:srgbClr val="C00000"/>
                        </a:solidFill>
                        <a:effectLst/>
                        <a:latin typeface="+mn-lt"/>
                        <a:ea typeface="Times New Roman" charset="0"/>
                        <a:cs typeface="Times New Roman"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0000"/>
                        </a:lnSpc>
                        <a:spcAft>
                          <a:spcPts val="0"/>
                        </a:spcAft>
                        <a:tabLst>
                          <a:tab pos="199390" algn="l"/>
                        </a:tabLst>
                      </a:pPr>
                      <a:r>
                        <a:rPr lang="en-US" sz="2200" b="1">
                          <a:ln>
                            <a:solidFill>
                              <a:schemeClr val="accent1">
                                <a:alpha val="17000"/>
                              </a:schemeClr>
                            </a:solidFill>
                          </a:ln>
                          <a:effectLst/>
                          <a:latin typeface="+mn-lt"/>
                          <a:ea typeface="Times New Roman" charset="0"/>
                          <a:cs typeface="Times New Roman" charset="0"/>
                        </a:rPr>
                        <a:t>– Làm quen được với bạn mới, thể hiện sự thân thiện với bạn bè, thầy cô. </a:t>
                      </a:r>
                      <a:endParaRPr lang="en-US" sz="2200" b="1">
                        <a:ln>
                          <a:solidFill>
                            <a:schemeClr val="accent1">
                              <a:alpha val="17000"/>
                            </a:schemeClr>
                          </a:solidFill>
                        </a:ln>
                        <a:effectLst/>
                        <a:latin typeface="+mn-lt"/>
                        <a:ea typeface="Calibri" charset="0"/>
                        <a:cs typeface="Times New Roman" charset="0"/>
                      </a:endParaRPr>
                    </a:p>
                    <a:p>
                      <a:pPr>
                        <a:lnSpc>
                          <a:spcPct val="110000"/>
                        </a:lnSpc>
                        <a:spcAft>
                          <a:spcPts val="0"/>
                        </a:spcAft>
                        <a:tabLst>
                          <a:tab pos="199390" algn="l"/>
                        </a:tabLst>
                      </a:pPr>
                      <a:r>
                        <a:rPr lang="en-US" sz="2200" b="1">
                          <a:ln>
                            <a:solidFill>
                              <a:schemeClr val="accent1">
                                <a:alpha val="17000"/>
                              </a:schemeClr>
                            </a:solidFill>
                          </a:ln>
                          <a:effectLst/>
                          <a:latin typeface="+mn-lt"/>
                          <a:ea typeface="Times New Roman" charset="0"/>
                          <a:cs typeface="Times New Roman" charset="0"/>
                        </a:rPr>
                        <a:t>– Tham gia các hoạt động giáo dục của Sao Nhi đồng và của nhà trường.</a:t>
                      </a:r>
                      <a:endParaRPr lang="en-US" sz="2200" b="1">
                        <a:ln>
                          <a:solidFill>
                            <a:schemeClr val="accent1">
                              <a:alpha val="17000"/>
                            </a:schemeClr>
                          </a:solidFill>
                        </a:ln>
                        <a:effectLst/>
                        <a:latin typeface="+mn-lt"/>
                        <a:ea typeface="Calibri" charset="0"/>
                        <a:cs typeface="Times New Roman"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0000"/>
                        </a:lnSpc>
                        <a:spcAft>
                          <a:spcPts val="0"/>
                        </a:spcAft>
                        <a:tabLst>
                          <a:tab pos="199390" algn="l"/>
                        </a:tabLst>
                      </a:pPr>
                      <a:r>
                        <a:rPr lang="en-US" sz="2200" b="1">
                          <a:ln>
                            <a:solidFill>
                              <a:schemeClr val="accent1">
                                <a:alpha val="17000"/>
                              </a:schemeClr>
                            </a:solidFill>
                          </a:ln>
                          <a:solidFill>
                            <a:srgbClr val="000000"/>
                          </a:solidFill>
                          <a:effectLst/>
                          <a:latin typeface="+mn-lt"/>
                          <a:ea typeface="Calibri" charset="0"/>
                          <a:cs typeface="Times New Roman" charset="0"/>
                        </a:rPr>
                        <a:t>– Quyền tự do kết giao bạn bè.</a:t>
                      </a:r>
                      <a:endParaRPr lang="en-US" sz="2200" b="1">
                        <a:ln>
                          <a:solidFill>
                            <a:schemeClr val="accent1">
                              <a:alpha val="17000"/>
                            </a:schemeClr>
                          </a:solidFill>
                        </a:ln>
                        <a:effectLst/>
                        <a:latin typeface="+mn-lt"/>
                        <a:ea typeface="Calibri" charset="0"/>
                        <a:cs typeface="Times New Roman" charset="0"/>
                      </a:endParaRPr>
                    </a:p>
                    <a:p>
                      <a:pPr>
                        <a:lnSpc>
                          <a:spcPct val="110000"/>
                        </a:lnSpc>
                        <a:spcAft>
                          <a:spcPts val="0"/>
                        </a:spcAft>
                        <a:tabLst>
                          <a:tab pos="199390" algn="l"/>
                        </a:tabLst>
                      </a:pPr>
                      <a:r>
                        <a:rPr lang="en-US" sz="2200" b="1">
                          <a:ln>
                            <a:solidFill>
                              <a:schemeClr val="accent1">
                                <a:alpha val="17000"/>
                              </a:schemeClr>
                            </a:solidFill>
                          </a:ln>
                          <a:solidFill>
                            <a:srgbClr val="000000"/>
                          </a:solidFill>
                          <a:effectLst/>
                          <a:latin typeface="+mn-lt"/>
                          <a:ea typeface="Calibri" charset="0"/>
                          <a:cs typeface="Times New Roman" charset="0"/>
                        </a:rPr>
                        <a:t>– Quyền được tham gia các hoạt động văn hóa.</a:t>
                      </a:r>
                      <a:endParaRPr lang="en-US" sz="2200" b="1">
                        <a:ln>
                          <a:solidFill>
                            <a:schemeClr val="accent1">
                              <a:alpha val="17000"/>
                            </a:schemeClr>
                          </a:solidFill>
                        </a:ln>
                        <a:effectLst/>
                        <a:latin typeface="+mn-lt"/>
                        <a:ea typeface="Calibri" charset="0"/>
                        <a:cs typeface="Times New Roman" charset="0"/>
                      </a:endParaRPr>
                    </a:p>
                    <a:p>
                      <a:pPr>
                        <a:lnSpc>
                          <a:spcPct val="110000"/>
                        </a:lnSpc>
                        <a:spcAft>
                          <a:spcPts val="0"/>
                        </a:spcAft>
                        <a:tabLst>
                          <a:tab pos="199390" algn="l"/>
                        </a:tabLst>
                      </a:pPr>
                      <a:r>
                        <a:rPr lang="en-US" sz="2200" b="1">
                          <a:ln>
                            <a:solidFill>
                              <a:schemeClr val="accent1">
                                <a:alpha val="17000"/>
                              </a:schemeClr>
                            </a:solidFill>
                          </a:ln>
                          <a:effectLst/>
                          <a:latin typeface="+mn-lt"/>
                          <a:ea typeface="Times New Roman" charset="0"/>
                          <a:cs typeface="Times New Roman" charset="0"/>
                        </a:rPr>
                        <a:t> </a:t>
                      </a:r>
                      <a:endParaRPr lang="en-US" sz="2200" b="1">
                        <a:ln>
                          <a:solidFill>
                            <a:schemeClr val="accent1">
                              <a:alpha val="17000"/>
                            </a:schemeClr>
                          </a:solidFill>
                        </a:ln>
                        <a:effectLst/>
                        <a:latin typeface="+mn-lt"/>
                        <a:ea typeface="Calibri" charset="0"/>
                        <a:cs typeface="Times New Roman"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0000"/>
                        </a:lnSpc>
                        <a:spcAft>
                          <a:spcPts val="0"/>
                        </a:spcAft>
                        <a:tabLst>
                          <a:tab pos="199390" algn="l"/>
                        </a:tabLst>
                      </a:pPr>
                      <a:r>
                        <a:rPr lang="en-US" sz="2200" b="1">
                          <a:ln>
                            <a:solidFill>
                              <a:schemeClr val="accent1">
                                <a:alpha val="17000"/>
                              </a:schemeClr>
                            </a:solidFill>
                          </a:ln>
                          <a:effectLst/>
                          <a:latin typeface="+mn-lt"/>
                          <a:ea typeface="Times New Roman" charset="0"/>
                          <a:cs typeface="Times New Roman" charset="0"/>
                        </a:rPr>
                        <a:t>Bộ phận</a:t>
                      </a:r>
                      <a:endParaRPr lang="en-US" sz="2200" b="1">
                        <a:ln>
                          <a:solidFill>
                            <a:schemeClr val="accent1">
                              <a:alpha val="17000"/>
                            </a:schemeClr>
                          </a:solidFill>
                        </a:ln>
                        <a:effectLst/>
                        <a:latin typeface="+mn-lt"/>
                        <a:ea typeface="Calibri" charset="0"/>
                        <a:cs typeface="Times New Roman" charset="0"/>
                      </a:endParaRPr>
                    </a:p>
                    <a:p>
                      <a:pPr>
                        <a:lnSpc>
                          <a:spcPct val="110000"/>
                        </a:lnSpc>
                        <a:spcAft>
                          <a:spcPts val="0"/>
                        </a:spcAft>
                        <a:tabLst>
                          <a:tab pos="199390" algn="l"/>
                        </a:tabLst>
                      </a:pPr>
                      <a:r>
                        <a:rPr lang="en-US" sz="2200" b="1">
                          <a:ln>
                            <a:solidFill>
                              <a:schemeClr val="accent1">
                                <a:alpha val="17000"/>
                              </a:schemeClr>
                            </a:solidFill>
                          </a:ln>
                          <a:effectLst/>
                          <a:latin typeface="+mn-lt"/>
                          <a:ea typeface="Times New Roman" charset="0"/>
                          <a:cs typeface="Times New Roman" charset="0"/>
                        </a:rPr>
                        <a:t> </a:t>
                      </a:r>
                      <a:endParaRPr lang="en-US" sz="2200" b="1">
                        <a:ln>
                          <a:solidFill>
                            <a:schemeClr val="accent1">
                              <a:alpha val="17000"/>
                            </a:schemeClr>
                          </a:solidFill>
                        </a:ln>
                        <a:effectLst/>
                        <a:latin typeface="+mn-lt"/>
                        <a:ea typeface="Calibri" charset="0"/>
                        <a:cs typeface="Times New Roman"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r h="1621888">
                <a:tc>
                  <a:txBody>
                    <a:bodyPr/>
                    <a:lstStyle/>
                    <a:p>
                      <a:pPr marL="67945">
                        <a:lnSpc>
                          <a:spcPct val="110000"/>
                        </a:lnSpc>
                        <a:spcAft>
                          <a:spcPts val="0"/>
                        </a:spcAft>
                      </a:pPr>
                      <a:r>
                        <a:rPr lang="vi-VN" sz="2200" b="1">
                          <a:ln>
                            <a:solidFill>
                              <a:schemeClr val="accent1">
                                <a:alpha val="17000"/>
                              </a:schemeClr>
                            </a:solidFill>
                          </a:ln>
                          <a:solidFill>
                            <a:srgbClr val="C00000"/>
                          </a:solidFill>
                          <a:effectLst/>
                          <a:latin typeface="+mn-lt"/>
                          <a:ea typeface="Times New Roman" charset="0"/>
                          <a:cs typeface="Times New Roman" charset="0"/>
                        </a:rPr>
                        <a:t>Hoạt động xây dựng cộng đồng</a:t>
                      </a:r>
                      <a:endParaRPr lang="en-US" sz="2200" b="1">
                        <a:ln>
                          <a:solidFill>
                            <a:schemeClr val="accent1">
                              <a:alpha val="17000"/>
                            </a:schemeClr>
                          </a:solidFill>
                        </a:ln>
                        <a:solidFill>
                          <a:srgbClr val="C00000"/>
                        </a:solidFill>
                        <a:effectLst/>
                        <a:latin typeface="+mn-lt"/>
                        <a:ea typeface="Times New Roman" charset="0"/>
                        <a:cs typeface="Times New Roman"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0000"/>
                        </a:lnSpc>
                        <a:spcAft>
                          <a:spcPts val="0"/>
                        </a:spcAft>
                        <a:tabLst>
                          <a:tab pos="199390" algn="l"/>
                        </a:tabLst>
                      </a:pPr>
                      <a:r>
                        <a:rPr lang="en-US" sz="2200" b="1">
                          <a:ln>
                            <a:solidFill>
                              <a:schemeClr val="accent1">
                                <a:alpha val="17000"/>
                              </a:schemeClr>
                            </a:solidFill>
                          </a:ln>
                          <a:effectLst/>
                          <a:latin typeface="+mn-lt"/>
                          <a:ea typeface="Times New Roman" charset="0"/>
                          <a:cs typeface="Times New Roman" charset="0"/>
                        </a:rPr>
                        <a:t>– Biết thiết lập các mối quan hệ với hàng xóm.</a:t>
                      </a:r>
                      <a:endParaRPr lang="en-US" sz="2200" b="1">
                        <a:ln>
                          <a:solidFill>
                            <a:schemeClr val="accent1">
                              <a:alpha val="17000"/>
                            </a:schemeClr>
                          </a:solidFill>
                        </a:ln>
                        <a:effectLst/>
                        <a:latin typeface="+mn-lt"/>
                        <a:ea typeface="Calibri" charset="0"/>
                        <a:cs typeface="Times New Roman" charset="0"/>
                      </a:endParaRPr>
                    </a:p>
                    <a:p>
                      <a:pPr>
                        <a:lnSpc>
                          <a:spcPct val="110000"/>
                        </a:lnSpc>
                        <a:spcAft>
                          <a:spcPts val="0"/>
                        </a:spcAft>
                        <a:tabLst>
                          <a:tab pos="199390" algn="l"/>
                        </a:tabLst>
                      </a:pPr>
                      <a:r>
                        <a:rPr lang="en-US" sz="2200" b="1">
                          <a:ln>
                            <a:solidFill>
                              <a:schemeClr val="accent1">
                                <a:alpha val="17000"/>
                              </a:schemeClr>
                            </a:solidFill>
                          </a:ln>
                          <a:effectLst/>
                          <a:latin typeface="+mn-lt"/>
                          <a:ea typeface="Times New Roman" charset="0"/>
                          <a:cs typeface="Times New Roman" charset="0"/>
                        </a:rPr>
                        <a:t>– Tham gia một số hoạt động xã hội phù hợp với lứa tuổi.</a:t>
                      </a:r>
                      <a:endParaRPr lang="en-US" sz="2200" b="1">
                        <a:ln>
                          <a:solidFill>
                            <a:schemeClr val="accent1">
                              <a:alpha val="17000"/>
                            </a:schemeClr>
                          </a:solidFill>
                        </a:ln>
                        <a:effectLst/>
                        <a:latin typeface="+mn-lt"/>
                        <a:ea typeface="Calibri" charset="0"/>
                        <a:cs typeface="Times New Roman"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0000"/>
                        </a:lnSpc>
                        <a:spcAft>
                          <a:spcPts val="0"/>
                        </a:spcAft>
                        <a:tabLst>
                          <a:tab pos="199390" algn="l"/>
                        </a:tabLst>
                      </a:pPr>
                      <a:r>
                        <a:rPr lang="en-US" sz="2200" b="1">
                          <a:ln>
                            <a:solidFill>
                              <a:schemeClr val="accent1">
                                <a:alpha val="17000"/>
                              </a:schemeClr>
                            </a:solidFill>
                          </a:ln>
                          <a:solidFill>
                            <a:srgbClr val="000000"/>
                          </a:solidFill>
                          <a:effectLst/>
                          <a:latin typeface="+mn-lt"/>
                          <a:ea typeface="Calibri" charset="0"/>
                          <a:cs typeface="Times New Roman" charset="0"/>
                        </a:rPr>
                        <a:t>– Quyền tự do kết giao, hội họp tụ tập một cách hòa bình.</a:t>
                      </a:r>
                      <a:endParaRPr lang="en-US" sz="2200" b="1">
                        <a:ln>
                          <a:solidFill>
                            <a:schemeClr val="accent1">
                              <a:alpha val="17000"/>
                            </a:schemeClr>
                          </a:solidFill>
                        </a:ln>
                        <a:effectLst/>
                        <a:latin typeface="+mn-lt"/>
                        <a:ea typeface="Calibri" charset="0"/>
                        <a:cs typeface="Times New Roman" charset="0"/>
                      </a:endParaRPr>
                    </a:p>
                    <a:p>
                      <a:pPr>
                        <a:lnSpc>
                          <a:spcPct val="110000"/>
                        </a:lnSpc>
                        <a:spcAft>
                          <a:spcPts val="0"/>
                        </a:spcAft>
                        <a:tabLst>
                          <a:tab pos="199390" algn="l"/>
                        </a:tabLst>
                      </a:pPr>
                      <a:r>
                        <a:rPr lang="en-US" sz="2200" b="1">
                          <a:ln>
                            <a:solidFill>
                              <a:schemeClr val="accent1">
                                <a:alpha val="17000"/>
                              </a:schemeClr>
                            </a:solidFill>
                          </a:ln>
                          <a:solidFill>
                            <a:srgbClr val="000000"/>
                          </a:solidFill>
                          <a:effectLst/>
                          <a:latin typeface="+mn-lt"/>
                          <a:ea typeface="Calibri" charset="0"/>
                          <a:cs typeface="Times New Roman" charset="0"/>
                        </a:rPr>
                        <a:t>– Quyền được tham gia các hoạt động văn hóa.</a:t>
                      </a:r>
                      <a:endParaRPr lang="en-US" sz="2200" b="1">
                        <a:ln>
                          <a:solidFill>
                            <a:schemeClr val="accent1">
                              <a:alpha val="17000"/>
                            </a:schemeClr>
                          </a:solidFill>
                        </a:ln>
                        <a:effectLst/>
                        <a:latin typeface="+mn-lt"/>
                        <a:ea typeface="Calibri" charset="0"/>
                        <a:cs typeface="Times New Roman"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10000"/>
                        </a:lnSpc>
                        <a:spcAft>
                          <a:spcPts val="0"/>
                        </a:spcAft>
                        <a:tabLst>
                          <a:tab pos="199390" algn="l"/>
                        </a:tabLst>
                      </a:pPr>
                      <a:r>
                        <a:rPr lang="en-US" sz="2200" b="1">
                          <a:ln>
                            <a:solidFill>
                              <a:schemeClr val="accent1">
                                <a:alpha val="17000"/>
                              </a:schemeClr>
                            </a:solidFill>
                          </a:ln>
                          <a:effectLst/>
                          <a:latin typeface="+mn-lt"/>
                          <a:ea typeface="Times New Roman" charset="0"/>
                          <a:cs typeface="Times New Roman" charset="0"/>
                        </a:rPr>
                        <a:t>Bộ phận</a:t>
                      </a:r>
                      <a:endParaRPr lang="en-US" sz="2200" b="1">
                        <a:ln>
                          <a:solidFill>
                            <a:schemeClr val="accent1">
                              <a:alpha val="17000"/>
                            </a:schemeClr>
                          </a:solidFill>
                        </a:ln>
                        <a:effectLst/>
                        <a:latin typeface="+mn-lt"/>
                        <a:ea typeface="Calibri" charset="0"/>
                        <a:cs typeface="Times New Roman" charset="0"/>
                      </a:endParaRPr>
                    </a:p>
                    <a:p>
                      <a:pPr>
                        <a:lnSpc>
                          <a:spcPct val="110000"/>
                        </a:lnSpc>
                        <a:spcAft>
                          <a:spcPts val="0"/>
                        </a:spcAft>
                        <a:tabLst>
                          <a:tab pos="199390" algn="l"/>
                        </a:tabLst>
                      </a:pPr>
                      <a:r>
                        <a:rPr lang="en-US" sz="2200" b="1">
                          <a:ln>
                            <a:solidFill>
                              <a:schemeClr val="accent1">
                                <a:alpha val="17000"/>
                              </a:schemeClr>
                            </a:solidFill>
                          </a:ln>
                          <a:effectLst/>
                          <a:latin typeface="+mn-lt"/>
                          <a:ea typeface="Times New Roman" charset="0"/>
                          <a:cs typeface="Times New Roman" charset="0"/>
                        </a:rPr>
                        <a:t> </a:t>
                      </a:r>
                      <a:endParaRPr lang="en-US" sz="2200" b="1">
                        <a:ln>
                          <a:solidFill>
                            <a:schemeClr val="accent1">
                              <a:alpha val="17000"/>
                            </a:schemeClr>
                          </a:solidFill>
                        </a:ln>
                        <a:effectLst/>
                        <a:latin typeface="+mn-lt"/>
                        <a:ea typeface="Calibri" charset="0"/>
                        <a:cs typeface="Times New Roman" charset="0"/>
                      </a:endParaRPr>
                    </a:p>
                  </a:txBody>
                  <a:tcPr marL="17780" marR="17780" marT="17780" marB="1778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1734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82"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1</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1568990527"/>
              </p:ext>
            </p:extLst>
          </p:nvPr>
        </p:nvGraphicFramePr>
        <p:xfrm>
          <a:off x="642546" y="2933699"/>
          <a:ext cx="17188254" cy="6858000"/>
        </p:xfrm>
        <a:graphic>
          <a:graphicData uri="http://schemas.openxmlformats.org/drawingml/2006/table">
            <a:tbl>
              <a:tblPr firstRow="1" firstCol="1" lastRow="1" lastCol="1" bandRow="1" bandCol="1">
                <a:tableStyleId>{B301B821-A1FF-4177-AEE7-76D212191A09}</a:tableStyleId>
              </a:tblPr>
              <a:tblGrid>
                <a:gridCol w="3539650">
                  <a:extLst>
                    <a:ext uri="{9D8B030D-6E8A-4147-A177-3AD203B41FA5}">
                      <a16:colId xmlns:a16="http://schemas.microsoft.com/office/drawing/2014/main" val="20000"/>
                    </a:ext>
                  </a:extLst>
                </a:gridCol>
                <a:gridCol w="7232869">
                  <a:extLst>
                    <a:ext uri="{9D8B030D-6E8A-4147-A177-3AD203B41FA5}">
                      <a16:colId xmlns:a16="http://schemas.microsoft.com/office/drawing/2014/main" val="20001"/>
                    </a:ext>
                  </a:extLst>
                </a:gridCol>
                <a:gridCol w="4535000">
                  <a:extLst>
                    <a:ext uri="{9D8B030D-6E8A-4147-A177-3AD203B41FA5}">
                      <a16:colId xmlns:a16="http://schemas.microsoft.com/office/drawing/2014/main" val="20002"/>
                    </a:ext>
                  </a:extLst>
                </a:gridCol>
                <a:gridCol w="1880735">
                  <a:extLst>
                    <a:ext uri="{9D8B030D-6E8A-4147-A177-3AD203B41FA5}">
                      <a16:colId xmlns:a16="http://schemas.microsoft.com/office/drawing/2014/main" val="20003"/>
                    </a:ext>
                  </a:extLst>
                </a:gridCol>
              </a:tblGrid>
              <a:tr h="1080483">
                <a:tc>
                  <a:txBody>
                    <a:bodyPr/>
                    <a:lstStyle/>
                    <a:p>
                      <a:pPr marL="67945" algn="ctr">
                        <a:lnSpc>
                          <a:spcPct val="110000"/>
                        </a:lnSpc>
                        <a:spcAft>
                          <a:spcPts val="0"/>
                        </a:spcAft>
                      </a:pPr>
                      <a:r>
                        <a:rPr lang="en-US" sz="2400">
                          <a:effectLst/>
                        </a:rPr>
                        <a:t>Mạch nội dung</a:t>
                      </a:r>
                      <a:endParaRPr lang="en-US" sz="2400">
                        <a:effectLst/>
                        <a:latin typeface="Times New Roman" charset="0"/>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67945" algn="ctr">
                        <a:lnSpc>
                          <a:spcPct val="110000"/>
                        </a:lnSpc>
                        <a:spcAft>
                          <a:spcPts val="0"/>
                        </a:spcAft>
                      </a:pPr>
                      <a:r>
                        <a:rPr lang="vi-VN" sz="2400">
                          <a:effectLst/>
                        </a:rPr>
                        <a:t>Yêu cầu cần đạt</a:t>
                      </a:r>
                      <a:endParaRPr lang="en-US" sz="2400">
                        <a:effectLst/>
                        <a:latin typeface="Times New Roman" charset="0"/>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67945" algn="ctr">
                        <a:lnSpc>
                          <a:spcPct val="110000"/>
                        </a:lnSpc>
                        <a:spcAft>
                          <a:spcPts val="0"/>
                        </a:spcAft>
                      </a:pPr>
                      <a:r>
                        <a:rPr lang="vi-VN" sz="2400">
                          <a:effectLst/>
                        </a:rPr>
                        <a:t>Gợi ý nội dung tích hợp </a:t>
                      </a:r>
                      <a:r>
                        <a:rPr lang="en-US" sz="2400">
                          <a:effectLst/>
                        </a:rPr>
                        <a:t>q</a:t>
                      </a:r>
                      <a:r>
                        <a:rPr lang="vi-VN" sz="2400">
                          <a:effectLst/>
                        </a:rPr>
                        <a:t>uyền con người</a:t>
                      </a:r>
                      <a:endParaRPr lang="en-US" sz="2400">
                        <a:effectLst/>
                        <a:latin typeface="Times New Roman" charset="0"/>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67945">
                        <a:lnSpc>
                          <a:spcPct val="110000"/>
                        </a:lnSpc>
                        <a:spcAft>
                          <a:spcPts val="0"/>
                        </a:spcAft>
                      </a:pPr>
                      <a:r>
                        <a:rPr lang="vi-VN" sz="2400">
                          <a:effectLst/>
                        </a:rPr>
                        <a:t>Mức độ tích hợp</a:t>
                      </a:r>
                      <a:endParaRPr lang="en-US" sz="2400">
                        <a:effectLst/>
                        <a:latin typeface="Times New Roman" charset="0"/>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69731">
                <a:tc gridSpan="4">
                  <a:txBody>
                    <a:bodyPr/>
                    <a:lstStyle/>
                    <a:p>
                      <a:pPr algn="ctr">
                        <a:lnSpc>
                          <a:spcPct val="110000"/>
                        </a:lnSpc>
                        <a:spcAft>
                          <a:spcPts val="0"/>
                        </a:spcAft>
                        <a:tabLst>
                          <a:tab pos="199390" algn="l"/>
                        </a:tabLst>
                      </a:pPr>
                      <a:r>
                        <a:rPr lang="en-US" sz="2400">
                          <a:solidFill>
                            <a:srgbClr val="C00000"/>
                          </a:solidFill>
                          <a:effectLst/>
                        </a:rPr>
                        <a:t>HOẠT ĐỘNG HƯỚNG ĐẾN TỰ NHIÊN</a:t>
                      </a:r>
                      <a:endParaRPr lang="en-US" sz="2400">
                        <a:solidFill>
                          <a:srgbClr val="C00000"/>
                        </a:solidFill>
                        <a:effectLst/>
                        <a:latin typeface="Times New Roman" charset="0"/>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827984">
                <a:tc>
                  <a:txBody>
                    <a:bodyPr/>
                    <a:lstStyle/>
                    <a:p>
                      <a:pPr marL="67945">
                        <a:lnSpc>
                          <a:spcPct val="110000"/>
                        </a:lnSpc>
                        <a:spcAft>
                          <a:spcPts val="0"/>
                        </a:spcAft>
                      </a:pPr>
                      <a:r>
                        <a:rPr lang="vi-VN" sz="2400">
                          <a:effectLst/>
                          <a:latin typeface="+mn-lt"/>
                          <a:ea typeface="Times New Roman" charset="0"/>
                          <a:cs typeface="Times New Roman" charset="0"/>
                        </a:rPr>
                        <a:t>Hoạt động tìm hiểu và bảo tồn cảnh quan thiên nhiên</a:t>
                      </a:r>
                      <a:endParaRPr lang="en-US" sz="2400">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40000"/>
                        <a:lumOff val="60000"/>
                      </a:schemeClr>
                    </a:solidFill>
                  </a:tcPr>
                </a:tc>
                <a:tc>
                  <a:txBody>
                    <a:bodyPr/>
                    <a:lstStyle/>
                    <a:p>
                      <a:pPr>
                        <a:lnSpc>
                          <a:spcPct val="110000"/>
                        </a:lnSpc>
                        <a:spcAft>
                          <a:spcPts val="0"/>
                        </a:spcAft>
                        <a:tabLst>
                          <a:tab pos="212725" algn="l"/>
                        </a:tabLst>
                      </a:pP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Giới</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thiệu</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được</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với</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bạn</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bè</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người</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thân</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về</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vẻ</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đẹp</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của</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cảnh</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quan</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thiên</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nhiên</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nơi</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mình</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sinh</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sống</a:t>
                      </a:r>
                      <a:r>
                        <a:rPr lang="en-US" sz="2400" b="1" dirty="0">
                          <a:effectLst/>
                          <a:latin typeface="+mn-lt"/>
                          <a:ea typeface="Times New Roman" charset="0"/>
                          <a:cs typeface="Times New Roman" charset="0"/>
                        </a:rPr>
                        <a:t>.</a:t>
                      </a:r>
                      <a:endParaRPr lang="en-US" sz="2400" b="1" dirty="0">
                        <a:effectLst/>
                        <a:latin typeface="+mn-lt"/>
                        <a:ea typeface="Calibri" charset="0"/>
                        <a:cs typeface="Times New Roman" charset="0"/>
                      </a:endParaRPr>
                    </a:p>
                    <a:p>
                      <a:pPr>
                        <a:lnSpc>
                          <a:spcPct val="110000"/>
                        </a:lnSpc>
                        <a:spcAft>
                          <a:spcPts val="0"/>
                        </a:spcAft>
                        <a:tabLst>
                          <a:tab pos="199390" algn="l"/>
                        </a:tabLst>
                      </a:pP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Biết</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bảo</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vệ</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vẻ</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đẹp</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của</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cảnh</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quan</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thiên</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nhiên</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nơi</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mình</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sinh</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sống</a:t>
                      </a:r>
                      <a:r>
                        <a:rPr lang="en-US" sz="2400" b="1" dirty="0">
                          <a:effectLst/>
                          <a:latin typeface="+mn-lt"/>
                          <a:ea typeface="Times New Roman" charset="0"/>
                          <a:cs typeface="Times New Roman" charset="0"/>
                        </a:rPr>
                        <a:t>.</a:t>
                      </a:r>
                      <a:endParaRPr lang="en-US" sz="2400" b="1" dirty="0">
                        <a:effectLst/>
                        <a:latin typeface="+mn-lt"/>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40000"/>
                        <a:lumOff val="60000"/>
                      </a:schemeClr>
                    </a:solidFill>
                  </a:tcPr>
                </a:tc>
                <a:tc>
                  <a:txBody>
                    <a:bodyPr/>
                    <a:lstStyle/>
                    <a:p>
                      <a:pPr>
                        <a:lnSpc>
                          <a:spcPct val="110000"/>
                        </a:lnSpc>
                        <a:spcAft>
                          <a:spcPts val="0"/>
                        </a:spcAft>
                        <a:tabLst>
                          <a:tab pos="212725" algn="l"/>
                        </a:tabLst>
                      </a:pPr>
                      <a:r>
                        <a:rPr lang="en-US" sz="2400" b="1">
                          <a:effectLst/>
                          <a:latin typeface="+mn-lt"/>
                          <a:ea typeface="Calibri" charset="0"/>
                          <a:cs typeface="Times New Roman" charset="0"/>
                        </a:rPr>
                        <a:t>– Quyền, nghĩa vụ bảo vệ môi trường, tài nguyên thiên nhiên.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40000"/>
                        <a:lumOff val="60000"/>
                      </a:schemeClr>
                    </a:solidFill>
                  </a:tcPr>
                </a:tc>
                <a:tc>
                  <a:txBody>
                    <a:bodyPr/>
                    <a:lstStyle/>
                    <a:p>
                      <a:pPr>
                        <a:lnSpc>
                          <a:spcPct val="110000"/>
                        </a:lnSpc>
                        <a:spcAft>
                          <a:spcPts val="0"/>
                        </a:spcAft>
                        <a:tabLst>
                          <a:tab pos="212725" algn="l"/>
                        </a:tabLst>
                      </a:pPr>
                      <a:r>
                        <a:rPr lang="en-US" sz="2400" b="1">
                          <a:effectLst/>
                          <a:latin typeface="+mn-lt"/>
                          <a:ea typeface="Times New Roman" charset="0"/>
                          <a:cs typeface="Times New Roman" charset="0"/>
                        </a:rPr>
                        <a:t>Bộ phận</a:t>
                      </a:r>
                      <a:endParaRPr lang="en-US" sz="2400" b="1">
                        <a:effectLst/>
                        <a:latin typeface="+mn-lt"/>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2"/>
                  </a:ext>
                </a:extLst>
              </a:tr>
              <a:tr h="2479802">
                <a:tc>
                  <a:txBody>
                    <a:bodyPr/>
                    <a:lstStyle/>
                    <a:p>
                      <a:pPr marL="67945">
                        <a:lnSpc>
                          <a:spcPct val="110000"/>
                        </a:lnSpc>
                        <a:spcAft>
                          <a:spcPts val="0"/>
                        </a:spcAft>
                      </a:pPr>
                      <a:r>
                        <a:rPr lang="vi-VN" sz="2400">
                          <a:effectLst/>
                          <a:latin typeface="+mn-lt"/>
                          <a:ea typeface="Times New Roman" charset="0"/>
                          <a:cs typeface="Times New Roman" charset="0"/>
                        </a:rPr>
                        <a:t>Hoạt động tìm hiểu và bảo vệ môi trường</a:t>
                      </a:r>
                      <a:endParaRPr lang="en-US" sz="2400">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40000"/>
                        <a:lumOff val="60000"/>
                      </a:schemeClr>
                    </a:solidFill>
                  </a:tcPr>
                </a:tc>
                <a:tc>
                  <a:txBody>
                    <a:bodyPr/>
                    <a:lstStyle/>
                    <a:p>
                      <a:pPr>
                        <a:lnSpc>
                          <a:spcPct val="110000"/>
                        </a:lnSpc>
                        <a:spcAft>
                          <a:spcPts val="0"/>
                        </a:spcAft>
                        <a:tabLst>
                          <a:tab pos="199390" algn="l"/>
                        </a:tabLst>
                      </a:pPr>
                      <a:r>
                        <a:rPr lang="en-US" sz="2400" b="1">
                          <a:effectLst/>
                          <a:latin typeface="+mn-lt"/>
                          <a:ea typeface="Times New Roman" charset="0"/>
                          <a:cs typeface="Times New Roman" charset="0"/>
                        </a:rPr>
                        <a:t>– Nhận biết được thế nào là môi trường sạch, đẹp và chưa sạch, đẹp. </a:t>
                      </a:r>
                      <a:endParaRPr lang="en-US" sz="2400" b="1">
                        <a:effectLst/>
                        <a:latin typeface="+mn-lt"/>
                        <a:ea typeface="Calibri" charset="0"/>
                        <a:cs typeface="Times New Roman" charset="0"/>
                      </a:endParaRPr>
                    </a:p>
                    <a:p>
                      <a:pPr>
                        <a:lnSpc>
                          <a:spcPct val="110000"/>
                        </a:lnSpc>
                        <a:spcAft>
                          <a:spcPts val="0"/>
                        </a:spcAft>
                        <a:tabLst>
                          <a:tab pos="202565" algn="l"/>
                        </a:tabLst>
                      </a:pPr>
                      <a:r>
                        <a:rPr lang="en-US" sz="2400" b="1">
                          <a:effectLst/>
                          <a:latin typeface="+mn-lt"/>
                          <a:ea typeface="Times New Roman" charset="0"/>
                          <a:cs typeface="Times New Roman" charset="0"/>
                        </a:rPr>
                        <a:t>– Thực hiện được một số việc làm cụ thể phù hợp với lứa tuổi để bảo vệ môi trường xung quanh luôn sạch, đẹp.</a:t>
                      </a:r>
                      <a:endParaRPr lang="en-US" sz="2400" b="1">
                        <a:effectLst/>
                        <a:latin typeface="+mn-lt"/>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40000"/>
                        <a:lumOff val="60000"/>
                      </a:schemeClr>
                    </a:solidFill>
                  </a:tcPr>
                </a:tc>
                <a:tc>
                  <a:txBody>
                    <a:bodyPr/>
                    <a:lstStyle/>
                    <a:p>
                      <a:pPr>
                        <a:lnSpc>
                          <a:spcPct val="110000"/>
                        </a:lnSpc>
                        <a:spcAft>
                          <a:spcPts val="0"/>
                        </a:spcAft>
                        <a:tabLst>
                          <a:tab pos="199390" algn="l"/>
                        </a:tabLst>
                      </a:pPr>
                      <a:r>
                        <a:rPr lang="en-US" sz="2400" b="1">
                          <a:effectLst/>
                          <a:latin typeface="+mn-lt"/>
                          <a:ea typeface="Calibri" charset="0"/>
                          <a:cs typeface="Times New Roman" charset="0"/>
                        </a:rPr>
                        <a:t>Quyền, nghĩa vụ bảo vệ môi trường, tài nguyên thiên nhiên.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40000"/>
                        <a:lumOff val="60000"/>
                      </a:schemeClr>
                    </a:solidFill>
                  </a:tcPr>
                </a:tc>
                <a:tc>
                  <a:txBody>
                    <a:bodyPr/>
                    <a:lstStyle/>
                    <a:p>
                      <a:pPr>
                        <a:lnSpc>
                          <a:spcPct val="110000"/>
                        </a:lnSpc>
                        <a:spcAft>
                          <a:spcPts val="0"/>
                        </a:spcAft>
                        <a:tabLst>
                          <a:tab pos="199390" algn="l"/>
                        </a:tabLst>
                      </a:pPr>
                      <a:r>
                        <a:rPr lang="en-US" sz="2400" b="1" dirty="0" err="1">
                          <a:effectLst/>
                          <a:latin typeface="+mn-lt"/>
                          <a:ea typeface="Times New Roman" charset="0"/>
                          <a:cs typeface="Times New Roman" charset="0"/>
                        </a:rPr>
                        <a:t>Bộ</a:t>
                      </a:r>
                      <a:r>
                        <a:rPr lang="en-US" sz="2400" b="1" dirty="0">
                          <a:effectLst/>
                          <a:latin typeface="+mn-lt"/>
                          <a:ea typeface="Times New Roman" charset="0"/>
                          <a:cs typeface="Times New Roman" charset="0"/>
                        </a:rPr>
                        <a:t> </a:t>
                      </a:r>
                      <a:r>
                        <a:rPr lang="en-US" sz="2400" b="1" dirty="0" err="1">
                          <a:effectLst/>
                          <a:latin typeface="+mn-lt"/>
                          <a:ea typeface="Times New Roman" charset="0"/>
                          <a:cs typeface="Times New Roman" charset="0"/>
                        </a:rPr>
                        <a:t>phận</a:t>
                      </a:r>
                      <a:endParaRPr lang="en-US" sz="2400" b="1" dirty="0">
                        <a:effectLst/>
                        <a:latin typeface="+mn-lt"/>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31656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627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2</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35945336"/>
              </p:ext>
            </p:extLst>
          </p:nvPr>
        </p:nvGraphicFramePr>
        <p:xfrm>
          <a:off x="642546" y="2810897"/>
          <a:ext cx="17035072" cy="7378573"/>
        </p:xfrm>
        <a:graphic>
          <a:graphicData uri="http://schemas.openxmlformats.org/drawingml/2006/table">
            <a:tbl>
              <a:tblPr firstRow="1" firstCol="1" lastRow="1" lastCol="1" bandRow="1" bandCol="1">
                <a:tableStyleId>{5C22544A-7EE6-4342-B048-85BDC9FD1C3A}</a:tableStyleId>
              </a:tblPr>
              <a:tblGrid>
                <a:gridCol w="3460337">
                  <a:extLst>
                    <a:ext uri="{9D8B030D-6E8A-4147-A177-3AD203B41FA5}">
                      <a16:colId xmlns:a16="http://schemas.microsoft.com/office/drawing/2014/main" val="20000"/>
                    </a:ext>
                  </a:extLst>
                </a:gridCol>
                <a:gridCol w="7185408">
                  <a:extLst>
                    <a:ext uri="{9D8B030D-6E8A-4147-A177-3AD203B41FA5}">
                      <a16:colId xmlns:a16="http://schemas.microsoft.com/office/drawing/2014/main" val="20001"/>
                    </a:ext>
                  </a:extLst>
                </a:gridCol>
                <a:gridCol w="4526790">
                  <a:extLst>
                    <a:ext uri="{9D8B030D-6E8A-4147-A177-3AD203B41FA5}">
                      <a16:colId xmlns:a16="http://schemas.microsoft.com/office/drawing/2014/main" val="20002"/>
                    </a:ext>
                  </a:extLst>
                </a:gridCol>
                <a:gridCol w="1862537">
                  <a:extLst>
                    <a:ext uri="{9D8B030D-6E8A-4147-A177-3AD203B41FA5}">
                      <a16:colId xmlns:a16="http://schemas.microsoft.com/office/drawing/2014/main" val="20003"/>
                    </a:ext>
                  </a:extLst>
                </a:gridCol>
              </a:tblGrid>
              <a:tr h="1525385">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solidFill>
                      <a:schemeClr val="tx2"/>
                    </a:solidFill>
                  </a:tcPr>
                </a:tc>
                <a:extLst>
                  <a:ext uri="{0D108BD9-81ED-4DB2-BD59-A6C34878D82A}">
                    <a16:rowId xmlns:a16="http://schemas.microsoft.com/office/drawing/2014/main" val="10000"/>
                  </a:ext>
                </a:extLst>
              </a:tr>
              <a:tr h="826439">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VÀO BẢN THÂN</a:t>
                      </a:r>
                    </a:p>
                  </a:txBody>
                  <a:tcPr marL="17780" marR="17780" marT="17780" marB="17780">
                    <a:solidFill>
                      <a:schemeClr val="tx2">
                        <a:lumMod val="20000"/>
                        <a:lumOff val="80000"/>
                      </a:schemeClr>
                    </a:solidFill>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1872812">
                <a:tc>
                  <a:txBody>
                    <a:bodyPr/>
                    <a:lstStyle/>
                    <a:p>
                      <a:pPr marL="67945">
                        <a:lnSpc>
                          <a:spcPct val="110000"/>
                        </a:lnSpc>
                        <a:spcAft>
                          <a:spcPts val="0"/>
                        </a:spcAft>
                      </a:pPr>
                      <a:r>
                        <a:rPr lang="vi-VN" sz="2200" b="1">
                          <a:solidFill>
                            <a:srgbClr val="C00000"/>
                          </a:solidFill>
                          <a:effectLst/>
                          <a:latin typeface="Arial" charset="0"/>
                          <a:ea typeface="Arial" charset="0"/>
                          <a:cs typeface="Arial" charset="0"/>
                        </a:rPr>
                        <a:t>Hoạt động khám phá bản thân</a:t>
                      </a:r>
                      <a:endParaRPr lang="en-US" sz="2200" b="1">
                        <a:solidFill>
                          <a:srgbClr val="C00000"/>
                        </a:solidFill>
                        <a:effectLst/>
                        <a:latin typeface="Arial" charset="0"/>
                        <a:ea typeface="Arial" charset="0"/>
                        <a:cs typeface="Arial" charset="0"/>
                      </a:endParaRPr>
                    </a:p>
                  </a:txBody>
                  <a:tcPr marL="17780" marR="17780" marT="17780" marB="17780">
                    <a:solidFill>
                      <a:schemeClr val="tx2">
                        <a:lumMod val="20000"/>
                        <a:lumOff val="80000"/>
                      </a:schemeClr>
                    </a:solidFill>
                  </a:tcPr>
                </a:tc>
                <a:tc>
                  <a:txBody>
                    <a:bodyPr/>
                    <a:lstStyle/>
                    <a:p>
                      <a:pPr>
                        <a:lnSpc>
                          <a:spcPct val="110000"/>
                        </a:lnSpc>
                        <a:spcAft>
                          <a:spcPts val="0"/>
                        </a:spcAft>
                        <a:tabLst>
                          <a:tab pos="199390" algn="l"/>
                        </a:tabLst>
                      </a:pPr>
                      <a:r>
                        <a:rPr lang="en-US" sz="2200" b="1" dirty="0">
                          <a:solidFill>
                            <a:schemeClr val="accent6">
                              <a:lumMod val="50000"/>
                            </a:schemeClr>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Nhận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diện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được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hình</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ảnh</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thân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thiện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luôn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vui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vẻ</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của</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bản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thân</a:t>
                      </a:r>
                      <a:r>
                        <a:rPr lang="en-US" sz="2200" b="1" dirty="0">
                          <a:solidFill>
                            <a:schemeClr val="tx1"/>
                          </a:solidFill>
                          <a:effectLst/>
                          <a:latin typeface="Arial" charset="0"/>
                          <a:ea typeface="Arial" charset="0"/>
                          <a:cs typeface="Arial" charset="0"/>
                        </a:rPr>
                        <a:t>.</a:t>
                      </a:r>
                    </a:p>
                    <a:p>
                      <a:pPr>
                        <a:lnSpc>
                          <a:spcPct val="110000"/>
                        </a:lnSpc>
                        <a:spcAft>
                          <a:spcPts val="0"/>
                        </a:spcAft>
                        <a:tabLst>
                          <a:tab pos="199390" algn="l"/>
                        </a:tabLst>
                      </a:pP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Thể</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hiện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được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sự</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khéo</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léo</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cẩn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thận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của</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bản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thân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thông</a:t>
                      </a:r>
                      <a:r>
                        <a:rPr lang="en-US" sz="2200" b="1" dirty="0">
                          <a:solidFill>
                            <a:schemeClr val="tx1"/>
                          </a:solidFill>
                          <a:effectLst/>
                          <a:latin typeface="Arial" charset="0"/>
                          <a:ea typeface="Arial" charset="0"/>
                          <a:cs typeface="Arial" charset="0"/>
                        </a:rPr>
                        <a:t> qua </a:t>
                      </a:r>
                      <a:r>
                        <a:rPr lang="en-US" sz="2200" b="1" dirty="0" err="1">
                          <a:solidFill>
                            <a:schemeClr val="tx1"/>
                          </a:solidFill>
                          <a:effectLst/>
                          <a:latin typeface="Arial" charset="0"/>
                          <a:ea typeface="Arial" charset="0"/>
                          <a:cs typeface="Arial" charset="0"/>
                        </a:rPr>
                        <a:t>sản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phẩm</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tự</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làm</a:t>
                      </a:r>
                      <a:r>
                        <a:rPr lang="en-US" sz="2200" b="1" dirty="0">
                          <a:solidFill>
                            <a:schemeClr val="tx1"/>
                          </a:solidFill>
                          <a:effectLst/>
                          <a:latin typeface="Arial" charset="0"/>
                          <a:ea typeface="Arial" charset="0"/>
                          <a:cs typeface="Arial" charset="0"/>
                        </a:rPr>
                        <a:t>.</a:t>
                      </a:r>
                    </a:p>
                  </a:txBody>
                  <a:tcPr marL="17780" marR="17780" marT="17780" marB="17780">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Quyền được tôn trọng và lắng nghe ý kiến.</a:t>
                      </a:r>
                    </a:p>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Quyền được tự do biểu đạt.</a:t>
                      </a:r>
                    </a:p>
                  </a:txBody>
                  <a:tcPr marL="17780" marR="17780" marT="17780" marB="17780">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Bộ phận</a:t>
                      </a:r>
                    </a:p>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a:t>
                      </a:r>
                    </a:p>
                  </a:txBody>
                  <a:tcPr marL="17780" marR="17780" marT="17780" marB="17780">
                    <a:solidFill>
                      <a:schemeClr val="tx2">
                        <a:lumMod val="20000"/>
                        <a:lumOff val="80000"/>
                      </a:schemeClr>
                    </a:solidFill>
                  </a:tcPr>
                </a:tc>
                <a:extLst>
                  <a:ext uri="{0D108BD9-81ED-4DB2-BD59-A6C34878D82A}">
                    <a16:rowId xmlns:a16="http://schemas.microsoft.com/office/drawing/2014/main" val="10002"/>
                  </a:ext>
                </a:extLst>
              </a:tr>
              <a:tr h="3153937">
                <a:tc>
                  <a:txBody>
                    <a:bodyPr/>
                    <a:lstStyle/>
                    <a:p>
                      <a:pPr marL="67945">
                        <a:lnSpc>
                          <a:spcPct val="110000"/>
                        </a:lnSpc>
                        <a:spcAft>
                          <a:spcPts val="0"/>
                        </a:spcAft>
                      </a:pPr>
                      <a:r>
                        <a:rPr lang="vi-VN" sz="2200" b="1">
                          <a:solidFill>
                            <a:srgbClr val="C00000"/>
                          </a:solidFill>
                          <a:effectLst/>
                          <a:latin typeface="Arial" charset="0"/>
                          <a:ea typeface="Arial" charset="0"/>
                          <a:cs typeface="Arial" charset="0"/>
                        </a:rPr>
                        <a:t>Hoạt động rèn luyện bản thân</a:t>
                      </a:r>
                      <a:endParaRPr lang="en-US" sz="2200" b="1">
                        <a:solidFill>
                          <a:srgbClr val="C00000"/>
                        </a:solidFill>
                        <a:effectLst/>
                        <a:latin typeface="Arial" charset="0"/>
                        <a:ea typeface="Arial" charset="0"/>
                        <a:cs typeface="Arial" charset="0"/>
                      </a:endParaRPr>
                    </a:p>
                  </a:txBody>
                  <a:tcPr marL="17780" marR="17780" marT="17780" marB="17780">
                    <a:solidFill>
                      <a:schemeClr val="tx2">
                        <a:lumMod val="20000"/>
                        <a:lumOff val="80000"/>
                      </a:schemeClr>
                    </a:solidFill>
                  </a:tcPr>
                </a:tc>
                <a:tc>
                  <a:txBody>
                    <a:bodyPr/>
                    <a:lstStyle/>
                    <a:p>
                      <a:pPr>
                        <a:lnSpc>
                          <a:spcPct val="110000"/>
                        </a:lnSpc>
                        <a:spcAft>
                          <a:spcPts val="0"/>
                        </a:spcAft>
                        <a:tabLst>
                          <a:tab pos="199390" algn="l"/>
                        </a:tabLst>
                      </a:pP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Biết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sắp</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xếp</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đồ</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dùng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sinh</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hoạt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cá</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nhân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ngăn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nắp</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gọn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gàng</a:t>
                      </a:r>
                      <a:r>
                        <a:rPr lang="en-US" sz="2200" b="1" dirty="0">
                          <a:solidFill>
                            <a:schemeClr val="tx1"/>
                          </a:solidFill>
                          <a:effectLst/>
                          <a:latin typeface="Arial" charset="0"/>
                          <a:ea typeface="Arial" charset="0"/>
                          <a:cs typeface="Arial" charset="0"/>
                        </a:rPr>
                        <a:t>.</a:t>
                      </a:r>
                    </a:p>
                    <a:p>
                      <a:pPr>
                        <a:lnSpc>
                          <a:spcPct val="110000"/>
                        </a:lnSpc>
                        <a:spcAft>
                          <a:spcPts val="0"/>
                        </a:spcAft>
                        <a:tabLst>
                          <a:tab pos="199390" algn="l"/>
                        </a:tabLst>
                      </a:pP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Thực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hiện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được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một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số</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công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việc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tự</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phục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vụ</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phù</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hợp</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với</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lứa</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tuổi</a:t>
                      </a:r>
                      <a:r>
                        <a:rPr lang="en-US" sz="2200" b="1" dirty="0">
                          <a:solidFill>
                            <a:schemeClr val="tx1"/>
                          </a:solidFill>
                          <a:effectLst/>
                          <a:latin typeface="Arial" charset="0"/>
                          <a:ea typeface="Arial" charset="0"/>
                          <a:cs typeface="Arial" charset="0"/>
                        </a:rPr>
                        <a:t>.</a:t>
                      </a:r>
                    </a:p>
                    <a:p>
                      <a:pPr>
                        <a:lnSpc>
                          <a:spcPct val="110000"/>
                        </a:lnSpc>
                        <a:spcAft>
                          <a:spcPts val="0"/>
                        </a:spcAft>
                        <a:tabLst>
                          <a:tab pos="199390" algn="l"/>
                        </a:tabLst>
                      </a:pP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Nhận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biết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được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những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tình</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huống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có</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nguy</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cơ</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bị</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lạc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bị</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bắt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cóc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và</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thực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hiện</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được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những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việc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làm</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để</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phòng</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tránh</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bị</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lạc</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bị</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bắt</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cóc</a:t>
                      </a:r>
                      <a:endParaRPr lang="en-US" sz="2200" b="1" dirty="0">
                        <a:solidFill>
                          <a:schemeClr val="tx1"/>
                        </a:solidFill>
                        <a:effectLst/>
                        <a:latin typeface="Arial" charset="0"/>
                        <a:ea typeface="Arial" charset="0"/>
                        <a:cs typeface="Arial" charset="0"/>
                      </a:endParaRPr>
                    </a:p>
                  </a:txBody>
                  <a:tcPr marL="17780" marR="17780" marT="17780" marB="17780">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Quyền được sống.</a:t>
                      </a:r>
                    </a:p>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Quyền được chăm sóc, bảo vệ sức khỏe.</a:t>
                      </a:r>
                    </a:p>
                    <a:p>
                      <a:pPr>
                        <a:lnSpc>
                          <a:spcPct val="110000"/>
                        </a:lnSpc>
                        <a:spcAft>
                          <a:spcPts val="0"/>
                        </a:spcAft>
                        <a:tabLst>
                          <a:tab pos="199390" algn="l"/>
                        </a:tabLst>
                      </a:pPr>
                      <a:r>
                        <a:rPr lang="en-US" sz="2200" b="1">
                          <a:solidFill>
                            <a:schemeClr val="tx1"/>
                          </a:solidFill>
                          <a:effectLst/>
                          <a:latin typeface="Arial" charset="0"/>
                          <a:ea typeface="Arial" charset="0"/>
                          <a:cs typeface="Arial" charset="0"/>
                        </a:rPr>
                        <a:t>–  Quyền được bảo vệ để không bị mua bán, bắt cóc, đánh đập .</a:t>
                      </a:r>
                    </a:p>
                  </a:txBody>
                  <a:tcPr marL="17780" marR="17780" marT="17780" marB="17780">
                    <a:solidFill>
                      <a:schemeClr val="tx2">
                        <a:lumMod val="20000"/>
                        <a:lumOff val="80000"/>
                      </a:schemeClr>
                    </a:solidFill>
                  </a:tcPr>
                </a:tc>
                <a:tc>
                  <a:txBody>
                    <a:bodyPr/>
                    <a:lstStyle/>
                    <a:p>
                      <a:pPr>
                        <a:lnSpc>
                          <a:spcPct val="110000"/>
                        </a:lnSpc>
                        <a:spcAft>
                          <a:spcPts val="0"/>
                        </a:spcAft>
                        <a:tabLst>
                          <a:tab pos="199390" algn="l"/>
                        </a:tabLst>
                      </a:pPr>
                      <a:r>
                        <a:rPr lang="en-US" sz="2200" b="1" dirty="0" err="1">
                          <a:solidFill>
                            <a:schemeClr val="tx1"/>
                          </a:solidFill>
                          <a:effectLst/>
                          <a:latin typeface="Arial" charset="0"/>
                          <a:ea typeface="Arial" charset="0"/>
                          <a:cs typeface="Arial" charset="0"/>
                        </a:rPr>
                        <a:t>Bộ</a:t>
                      </a:r>
                      <a:r>
                        <a:rPr lang="en-US" sz="2200" b="1" dirty="0">
                          <a:solidFill>
                            <a:schemeClr val="tx1"/>
                          </a:solidFill>
                          <a:effectLst/>
                          <a:latin typeface="Arial" charset="0"/>
                          <a:ea typeface="Arial" charset="0"/>
                          <a:cs typeface="Arial" charset="0"/>
                        </a:rPr>
                        <a:t> </a:t>
                      </a:r>
                      <a:r>
                        <a:rPr lang="en-US" sz="2200" b="1" dirty="0" err="1">
                          <a:solidFill>
                            <a:schemeClr val="tx1"/>
                          </a:solidFill>
                          <a:effectLst/>
                          <a:latin typeface="Arial" charset="0"/>
                          <a:ea typeface="Arial" charset="0"/>
                          <a:cs typeface="Arial" charset="0"/>
                        </a:rPr>
                        <a:t>phận</a:t>
                      </a:r>
                      <a:endParaRPr lang="en-US" sz="2200" b="1" dirty="0">
                        <a:solidFill>
                          <a:schemeClr val="tx1"/>
                        </a:solidFill>
                        <a:effectLst/>
                        <a:latin typeface="Arial" charset="0"/>
                        <a:ea typeface="Arial" charset="0"/>
                        <a:cs typeface="Arial" charset="0"/>
                      </a:endParaRPr>
                    </a:p>
                    <a:p>
                      <a:pPr>
                        <a:lnSpc>
                          <a:spcPct val="110000"/>
                        </a:lnSpc>
                        <a:spcAft>
                          <a:spcPts val="0"/>
                        </a:spcAft>
                        <a:tabLst>
                          <a:tab pos="199390" algn="l"/>
                        </a:tabLst>
                      </a:pPr>
                      <a:r>
                        <a:rPr lang="en-US" sz="2200" b="1" dirty="0">
                          <a:solidFill>
                            <a:schemeClr val="tx1"/>
                          </a:solidFill>
                          <a:effectLst/>
                          <a:latin typeface="Arial" charset="0"/>
                          <a:ea typeface="Arial" charset="0"/>
                          <a:cs typeface="Arial" charset="0"/>
                        </a:rPr>
                        <a:t> </a:t>
                      </a:r>
                    </a:p>
                  </a:txBody>
                  <a:tcPr marL="17780" marR="17780" marT="17780" marB="17780">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5153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82"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2</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62513035"/>
              </p:ext>
            </p:extLst>
          </p:nvPr>
        </p:nvGraphicFramePr>
        <p:xfrm>
          <a:off x="821850" y="2628901"/>
          <a:ext cx="16704152" cy="7203439"/>
        </p:xfrm>
        <a:graphic>
          <a:graphicData uri="http://schemas.openxmlformats.org/drawingml/2006/table">
            <a:tbl>
              <a:tblPr firstRow="1" firstCol="1" lastRow="1" lastCol="1" bandRow="1" bandCol="1">
                <a:tableStyleId>{5C22544A-7EE6-4342-B048-85BDC9FD1C3A}</a:tableStyleId>
              </a:tblPr>
              <a:tblGrid>
                <a:gridCol w="2454750">
                  <a:extLst>
                    <a:ext uri="{9D8B030D-6E8A-4147-A177-3AD203B41FA5}">
                      <a16:colId xmlns:a16="http://schemas.microsoft.com/office/drawing/2014/main" val="20000"/>
                    </a:ext>
                  </a:extLst>
                </a:gridCol>
                <a:gridCol w="7984193">
                  <a:extLst>
                    <a:ext uri="{9D8B030D-6E8A-4147-A177-3AD203B41FA5}">
                      <a16:colId xmlns:a16="http://schemas.microsoft.com/office/drawing/2014/main" val="20001"/>
                    </a:ext>
                  </a:extLst>
                </a:gridCol>
                <a:gridCol w="4438853">
                  <a:extLst>
                    <a:ext uri="{9D8B030D-6E8A-4147-A177-3AD203B41FA5}">
                      <a16:colId xmlns:a16="http://schemas.microsoft.com/office/drawing/2014/main" val="20002"/>
                    </a:ext>
                  </a:extLst>
                </a:gridCol>
                <a:gridCol w="1826356">
                  <a:extLst>
                    <a:ext uri="{9D8B030D-6E8A-4147-A177-3AD203B41FA5}">
                      <a16:colId xmlns:a16="http://schemas.microsoft.com/office/drawing/2014/main" val="20003"/>
                    </a:ext>
                  </a:extLst>
                </a:gridCol>
              </a:tblGrid>
              <a:tr h="914399">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685800">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ĐẾN XÃ HỘI</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1554106">
                <a:tc>
                  <a:txBody>
                    <a:bodyPr/>
                    <a:lstStyle/>
                    <a:p>
                      <a:pPr marL="67945">
                        <a:lnSpc>
                          <a:spcPct val="110000"/>
                        </a:lnSpc>
                        <a:spcAft>
                          <a:spcPts val="0"/>
                        </a:spcAft>
                      </a:pPr>
                      <a:r>
                        <a:rPr lang="vi-VN" sz="2200" b="1">
                          <a:solidFill>
                            <a:srgbClr val="C00000"/>
                          </a:solidFill>
                          <a:effectLst/>
                          <a:latin typeface="+mn-lt"/>
                          <a:ea typeface="Times New Roman" charset="0"/>
                          <a:cs typeface="Times New Roman" charset="0"/>
                        </a:rPr>
                        <a:t>Hoạt động chăm sóc gia đình</a:t>
                      </a:r>
                      <a:endParaRPr lang="en-US" sz="2200" b="1">
                        <a:solidFill>
                          <a:srgbClr val="C00000"/>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05105" algn="l"/>
                        </a:tabLst>
                      </a:pPr>
                      <a:r>
                        <a:rPr lang="en-US" sz="2200" b="1">
                          <a:effectLst/>
                          <a:latin typeface="+mn-lt"/>
                          <a:ea typeface="Times New Roman" charset="0"/>
                          <a:cs typeface="Times New Roman" charset="0"/>
                        </a:rPr>
                        <a:t>– Thực hiện được một số việc làm thể hiện sự quan tâm chăm sóc, lòng biết ơn đến các thành viên trong gia đình phù hợp với lứa tuổi.</a:t>
                      </a:r>
                      <a:endParaRPr lang="en-US" sz="2200" b="1">
                        <a:effectLst/>
                        <a:latin typeface="+mn-lt"/>
                        <a:ea typeface="Calibri" charset="0"/>
                        <a:cs typeface="Times New Roman" charset="0"/>
                      </a:endParaRPr>
                    </a:p>
                    <a:p>
                      <a:pPr>
                        <a:lnSpc>
                          <a:spcPct val="110000"/>
                        </a:lnSpc>
                        <a:spcAft>
                          <a:spcPts val="0"/>
                        </a:spcAft>
                        <a:tabLst>
                          <a:tab pos="199390" algn="l"/>
                        </a:tabLst>
                      </a:pPr>
                      <a:r>
                        <a:rPr lang="en-US" sz="2200" b="1">
                          <a:solidFill>
                            <a:schemeClr val="accent6">
                              <a:lumMod val="50000"/>
                            </a:schemeClr>
                          </a:solidFill>
                          <a:effectLst/>
                          <a:latin typeface="+mn-lt"/>
                          <a:ea typeface="Times New Roman" charset="0"/>
                          <a:cs typeface="Times New Roman" charset="0"/>
                        </a:rPr>
                        <a:t>– Trao đổi được với người thân về một số hoạt động chung trong gia đình.</a:t>
                      </a:r>
                      <a:endParaRPr lang="en-US" sz="2200" b="1">
                        <a:solidFill>
                          <a:schemeClr val="accent6">
                            <a:lumMod val="50000"/>
                          </a:schemeClr>
                        </a:solidFill>
                        <a:effectLst/>
                        <a:latin typeface="+mn-lt"/>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05105" algn="l"/>
                        </a:tabLst>
                      </a:pPr>
                      <a:r>
                        <a:rPr lang="en-US" sz="2200" b="1">
                          <a:effectLst/>
                          <a:latin typeface="+mn-lt"/>
                          <a:ea typeface="Times New Roman" charset="0"/>
                          <a:cs typeface="Times New Roman" charset="0"/>
                        </a:rPr>
                        <a:t>– Quyền được chăm sóc, nuôi dưỡng.</a:t>
                      </a:r>
                      <a:endParaRPr lang="en-US" sz="2200" b="1">
                        <a:effectLst/>
                        <a:latin typeface="+mn-lt"/>
                        <a:ea typeface="Calibri" charset="0"/>
                        <a:cs typeface="Times New Roman" charset="0"/>
                      </a:endParaRPr>
                    </a:p>
                    <a:p>
                      <a:pPr>
                        <a:lnSpc>
                          <a:spcPct val="110000"/>
                        </a:lnSpc>
                        <a:spcAft>
                          <a:spcPts val="0"/>
                        </a:spcAft>
                        <a:tabLst>
                          <a:tab pos="205105" algn="l"/>
                        </a:tabLst>
                      </a:pPr>
                      <a:r>
                        <a:rPr lang="en-US" sz="2200" b="1">
                          <a:effectLst/>
                          <a:latin typeface="+mn-lt"/>
                          <a:ea typeface="Times New Roman" charset="0"/>
                          <a:cs typeface="Times New Roman" charset="0"/>
                        </a:rPr>
                        <a:t>– Quyền được đoàn tụ, liên hệ và tiếp xúc với cha mẹ.</a:t>
                      </a:r>
                      <a:endParaRPr lang="en-US" sz="2200" b="1">
                        <a:effectLst/>
                        <a:latin typeface="+mn-lt"/>
                        <a:ea typeface="Calibri" charset="0"/>
                        <a:cs typeface="Times New Roman" charset="0"/>
                      </a:endParaRPr>
                    </a:p>
                    <a:p>
                      <a:pPr>
                        <a:lnSpc>
                          <a:spcPct val="110000"/>
                        </a:lnSpc>
                        <a:spcAft>
                          <a:spcPts val="0"/>
                        </a:spcAft>
                        <a:tabLst>
                          <a:tab pos="205105" algn="l"/>
                        </a:tabLst>
                      </a:pPr>
                      <a:r>
                        <a:rPr lang="en-US" sz="2200" b="1">
                          <a:solidFill>
                            <a:srgbClr val="000000"/>
                          </a:solidFill>
                          <a:effectLst/>
                          <a:latin typeface="+mn-lt"/>
                          <a:ea typeface="Calibri" charset="0"/>
                          <a:cs typeface="Times New Roman" charset="0"/>
                        </a:rPr>
                        <a:t>– Quyền được tôn trọng và lắng nghe ý kiến.</a:t>
                      </a:r>
                      <a:endParaRPr lang="en-US" sz="2200" b="1">
                        <a:effectLst/>
                        <a:latin typeface="+mn-lt"/>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05105" algn="l"/>
                        </a:tabLst>
                      </a:pPr>
                      <a:r>
                        <a:rPr lang="en-US" sz="2200" b="1">
                          <a:solidFill>
                            <a:schemeClr val="tx1"/>
                          </a:solidFill>
                          <a:effectLst/>
                          <a:latin typeface="+mn-lt"/>
                          <a:ea typeface="Times New Roman" charset="0"/>
                          <a:cs typeface="Times New Roman" charset="0"/>
                        </a:rPr>
                        <a:t>Liên hệ</a:t>
                      </a:r>
                      <a:endParaRPr lang="en-US" sz="2200" b="1">
                        <a:solidFill>
                          <a:schemeClr val="tx1"/>
                        </a:solidFill>
                        <a:effectLst/>
                        <a:latin typeface="+mn-lt"/>
                        <a:ea typeface="Calibri" charset="0"/>
                        <a:cs typeface="Times New Roman" charset="0"/>
                      </a:endParaRPr>
                    </a:p>
                    <a:p>
                      <a:pPr algn="ctr">
                        <a:lnSpc>
                          <a:spcPct val="110000"/>
                        </a:lnSpc>
                        <a:spcAft>
                          <a:spcPts val="0"/>
                        </a:spcAft>
                      </a:pPr>
                      <a:r>
                        <a:rPr lang="en-US" sz="2200" b="1">
                          <a:effectLst/>
                          <a:latin typeface="+mn-lt"/>
                          <a:ea typeface="Times New Roman" charset="0"/>
                          <a:cs typeface="Times New Roman" charset="0"/>
                        </a:rPr>
                        <a:t> </a:t>
                      </a:r>
                      <a:endParaRPr lang="en-US" sz="2200" b="1">
                        <a:effectLst/>
                        <a:latin typeface="+mn-lt"/>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2464331">
                <a:tc>
                  <a:txBody>
                    <a:bodyPr/>
                    <a:lstStyle/>
                    <a:p>
                      <a:pPr marL="67945">
                        <a:lnSpc>
                          <a:spcPct val="110000"/>
                        </a:lnSpc>
                        <a:spcAft>
                          <a:spcPts val="0"/>
                        </a:spcAft>
                      </a:pPr>
                      <a:r>
                        <a:rPr lang="vi-VN" sz="2200" b="1">
                          <a:solidFill>
                            <a:srgbClr val="C00000"/>
                          </a:solidFill>
                          <a:effectLst/>
                          <a:latin typeface="+mn-lt"/>
                          <a:ea typeface="Times New Roman" charset="0"/>
                          <a:cs typeface="Times New Roman" charset="0"/>
                        </a:rPr>
                        <a:t>Hoạt động xây dựng nhà trường</a:t>
                      </a:r>
                      <a:endParaRPr lang="en-US" sz="2200" b="1">
                        <a:solidFill>
                          <a:srgbClr val="C00000"/>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67945">
                        <a:lnSpc>
                          <a:spcPct val="110000"/>
                        </a:lnSpc>
                        <a:spcAft>
                          <a:spcPts val="0"/>
                        </a:spcAft>
                      </a:pPr>
                      <a:r>
                        <a:rPr lang="en-US" sz="2200" b="1">
                          <a:solidFill>
                            <a:schemeClr val="tx1"/>
                          </a:solidFill>
                          <a:effectLst/>
                          <a:latin typeface="+mn-lt"/>
                          <a:ea typeface="Times New Roman" charset="0"/>
                          <a:cs typeface="Times New Roman" charset="0"/>
                        </a:rPr>
                        <a:t>– </a:t>
                      </a:r>
                      <a:r>
                        <a:rPr lang="vi-VN" sz="2200" b="1">
                          <a:solidFill>
                            <a:schemeClr val="tx1"/>
                          </a:solidFill>
                          <a:effectLst/>
                          <a:latin typeface="+mn-lt"/>
                          <a:ea typeface="Times New Roman" charset="0"/>
                          <a:cs typeface="Times New Roman" charset="0"/>
                        </a:rPr>
                        <a:t>Nhận diện được những việc làm để thể hiện tình bạn và biết nói những lời phù hợp khi giao tiếp với bạn.</a:t>
                      </a:r>
                      <a:endParaRPr lang="en-US" sz="2200" b="1">
                        <a:solidFill>
                          <a:schemeClr val="tx1"/>
                        </a:solidFill>
                        <a:effectLst/>
                        <a:latin typeface="+mn-lt"/>
                        <a:ea typeface="Times New Roman" charset="0"/>
                        <a:cs typeface="Times New Roman" charset="0"/>
                      </a:endParaRPr>
                    </a:p>
                    <a:p>
                      <a:pPr>
                        <a:lnSpc>
                          <a:spcPct val="110000"/>
                        </a:lnSpc>
                        <a:spcAft>
                          <a:spcPts val="0"/>
                        </a:spcAft>
                        <a:tabLst>
                          <a:tab pos="205105" algn="l"/>
                        </a:tabLst>
                      </a:pPr>
                      <a:r>
                        <a:rPr lang="en-US" sz="2200" b="1">
                          <a:solidFill>
                            <a:schemeClr val="tx1"/>
                          </a:solidFill>
                          <a:effectLst/>
                          <a:latin typeface="+mn-lt"/>
                          <a:ea typeface="Times New Roman" charset="0"/>
                          <a:cs typeface="Times New Roman" charset="0"/>
                        </a:rPr>
                        <a:t>– Biết tìm kiếm sự hỗ trợ từ thầy cô, bạn bè khi tự mình không giải quyết được vấn đề trong mối quan hệ với bạn.</a:t>
                      </a:r>
                      <a:endParaRPr lang="en-US" sz="2200" b="1">
                        <a:solidFill>
                          <a:schemeClr val="tx1"/>
                        </a:solidFill>
                        <a:effectLst/>
                        <a:latin typeface="+mn-lt"/>
                        <a:ea typeface="Calibri" charset="0"/>
                        <a:cs typeface="Times New Roman" charset="0"/>
                      </a:endParaRPr>
                    </a:p>
                    <a:p>
                      <a:pPr>
                        <a:lnSpc>
                          <a:spcPct val="110000"/>
                        </a:lnSpc>
                        <a:spcAft>
                          <a:spcPts val="0"/>
                        </a:spcAft>
                        <a:tabLst>
                          <a:tab pos="199390" algn="l"/>
                        </a:tabLst>
                      </a:pPr>
                      <a:r>
                        <a:rPr lang="en-US" sz="2200" b="1">
                          <a:solidFill>
                            <a:schemeClr val="tx1"/>
                          </a:solidFill>
                          <a:effectLst/>
                          <a:latin typeface="+mn-lt"/>
                          <a:ea typeface="Times New Roman" charset="0"/>
                          <a:cs typeface="Times New Roman" charset="0"/>
                        </a:rPr>
                        <a:t>– Biết thể hiện lòng biết ơn với thầy cô.</a:t>
                      </a:r>
                      <a:endParaRPr lang="en-US" sz="2200" b="1">
                        <a:solidFill>
                          <a:schemeClr val="tx1"/>
                        </a:solidFill>
                        <a:effectLst/>
                        <a:latin typeface="+mn-lt"/>
                        <a:ea typeface="Calibri" charset="0"/>
                        <a:cs typeface="Times New Roman" charset="0"/>
                      </a:endParaRPr>
                    </a:p>
                    <a:p>
                      <a:pPr>
                        <a:lnSpc>
                          <a:spcPct val="110000"/>
                        </a:lnSpc>
                        <a:spcAft>
                          <a:spcPts val="0"/>
                        </a:spcAft>
                        <a:tabLst>
                          <a:tab pos="199390" algn="l"/>
                        </a:tabLst>
                      </a:pPr>
                      <a:r>
                        <a:rPr lang="en-US" sz="2200" b="1">
                          <a:solidFill>
                            <a:schemeClr val="tx1"/>
                          </a:solidFill>
                          <a:effectLst/>
                          <a:latin typeface="+mn-lt"/>
                          <a:ea typeface="Times New Roman" charset="0"/>
                          <a:cs typeface="Times New Roman" charset="0"/>
                        </a:rPr>
                        <a:t>– Tham gia hoạt động lao động giữ gìn cảnh quan nhà trường.</a:t>
                      </a:r>
                      <a:endParaRPr lang="en-US" sz="2200" b="1">
                        <a:solidFill>
                          <a:schemeClr val="tx1"/>
                        </a:solidFill>
                        <a:effectLst/>
                        <a:latin typeface="+mn-lt"/>
                        <a:ea typeface="Calibri" charset="0"/>
                        <a:cs typeface="Times New Roman" charset="0"/>
                      </a:endParaRPr>
                    </a:p>
                    <a:p>
                      <a:pPr marL="67945">
                        <a:lnSpc>
                          <a:spcPct val="110000"/>
                        </a:lnSpc>
                        <a:spcAft>
                          <a:spcPts val="0"/>
                        </a:spcAft>
                      </a:pPr>
                      <a:r>
                        <a:rPr lang="en-US" sz="2200" b="1">
                          <a:solidFill>
                            <a:schemeClr val="tx1"/>
                          </a:solidFill>
                          <a:effectLst/>
                          <a:latin typeface="+mn-lt"/>
                          <a:ea typeface="Times New Roman" charset="0"/>
                          <a:cs typeface="Times New Roman" charset="0"/>
                        </a:rPr>
                        <a:t>– </a:t>
                      </a:r>
                      <a:r>
                        <a:rPr lang="vi-VN" sz="2200" b="1">
                          <a:solidFill>
                            <a:schemeClr val="tx1"/>
                          </a:solidFill>
                          <a:effectLst/>
                          <a:latin typeface="+mn-lt"/>
                          <a:ea typeface="Times New Roman" charset="0"/>
                          <a:cs typeface="Times New Roman" charset="0"/>
                        </a:rPr>
                        <a:t>Tham gia hoạt động giáo dục của Sao Nhi Đồng, Đội Thiếu niên Tiền phong Hồ Chí Minh và của nhà trường.</a:t>
                      </a:r>
                      <a:endParaRPr lang="en-US" sz="2200" b="1">
                        <a:solidFill>
                          <a:schemeClr val="tx1"/>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marL="67945">
                        <a:lnSpc>
                          <a:spcPct val="110000"/>
                        </a:lnSpc>
                        <a:spcAft>
                          <a:spcPts val="0"/>
                        </a:spcAft>
                      </a:pPr>
                      <a:r>
                        <a:rPr lang="en-US" sz="2200" b="1">
                          <a:solidFill>
                            <a:schemeClr val="tx1"/>
                          </a:solidFill>
                          <a:effectLst/>
                          <a:latin typeface="+mn-lt"/>
                          <a:ea typeface="Times New Roman" charset="0"/>
                          <a:cs typeface="Times New Roman" charset="0"/>
                        </a:rPr>
                        <a:t>– </a:t>
                      </a:r>
                      <a:r>
                        <a:rPr lang="vi-VN" sz="2200" b="1">
                          <a:solidFill>
                            <a:schemeClr val="tx1"/>
                          </a:solidFill>
                          <a:effectLst/>
                          <a:latin typeface="+mn-lt"/>
                          <a:ea typeface="Times New Roman" charset="0"/>
                          <a:cs typeface="Times New Roman" charset="0"/>
                        </a:rPr>
                        <a:t>Quyền tự do kết giao, hội họp tụ tập một cách hòa bình.</a:t>
                      </a:r>
                      <a:endParaRPr lang="en-US" sz="2200" b="1">
                        <a:solidFill>
                          <a:schemeClr val="tx1"/>
                        </a:solidFill>
                        <a:effectLst/>
                        <a:latin typeface="+mn-lt"/>
                        <a:ea typeface="Times New Roman" charset="0"/>
                        <a:cs typeface="Times New Roman" charset="0"/>
                      </a:endParaRPr>
                    </a:p>
                    <a:p>
                      <a:pPr marL="67945" algn="just">
                        <a:lnSpc>
                          <a:spcPct val="110000"/>
                        </a:lnSpc>
                        <a:spcAft>
                          <a:spcPts val="0"/>
                        </a:spcAft>
                      </a:pPr>
                      <a:r>
                        <a:rPr lang="vi-VN" sz="2200" b="1">
                          <a:solidFill>
                            <a:schemeClr val="tx1"/>
                          </a:solidFill>
                          <a:effectLst/>
                          <a:latin typeface="+mn-lt"/>
                          <a:ea typeface="Times New Roman" charset="0"/>
                          <a:cs typeface="Times New Roman" charset="0"/>
                        </a:rPr>
                        <a:t>– Quyền tự do bày tỏ ý kiến (không trái pháp luật)</a:t>
                      </a:r>
                      <a:r>
                        <a:rPr lang="en-US" sz="2200" b="1">
                          <a:solidFill>
                            <a:schemeClr val="tx1"/>
                          </a:solidFill>
                          <a:effectLst/>
                          <a:latin typeface="+mn-lt"/>
                          <a:ea typeface="Times New Roman" charset="0"/>
                          <a:cs typeface="Times New Roman" charset="0"/>
                        </a:rPr>
                        <a:t>.</a:t>
                      </a:r>
                    </a:p>
                    <a:p>
                      <a:pPr marL="67945" algn="just">
                        <a:lnSpc>
                          <a:spcPct val="110000"/>
                        </a:lnSpc>
                        <a:spcAft>
                          <a:spcPts val="0"/>
                        </a:spcAft>
                      </a:pPr>
                      <a:r>
                        <a:rPr lang="en-US" sz="2200" b="1">
                          <a:solidFill>
                            <a:schemeClr val="tx1"/>
                          </a:solidFill>
                          <a:effectLst/>
                          <a:latin typeface="+mn-lt"/>
                          <a:ea typeface="Times New Roman" charset="0"/>
                          <a:cs typeface="Times New Roman" charset="0"/>
                        </a:rPr>
                        <a:t>– Quyền được  tham gia vào các hoạt động văn hóa.</a:t>
                      </a:r>
                    </a:p>
                    <a:p>
                      <a:pPr marL="67945" algn="just">
                        <a:lnSpc>
                          <a:spcPct val="110000"/>
                        </a:lnSpc>
                        <a:spcAft>
                          <a:spcPts val="0"/>
                        </a:spcAft>
                      </a:pPr>
                      <a:r>
                        <a:rPr lang="en-US" sz="2200" b="1">
                          <a:solidFill>
                            <a:schemeClr val="tx1"/>
                          </a:solidFill>
                          <a:effectLst/>
                          <a:latin typeface="+mn-lt"/>
                          <a:ea typeface="Times New Roman" charset="0"/>
                          <a:cs typeface="Times New Roman" charset="0"/>
                        </a:rPr>
                        <a:t>– Quyền và nghĩa vụ bảo vệ môi trường.</a:t>
                      </a:r>
                    </a:p>
                    <a:p>
                      <a:pPr marL="67945" algn="just">
                        <a:lnSpc>
                          <a:spcPct val="110000"/>
                        </a:lnSpc>
                        <a:spcAft>
                          <a:spcPts val="0"/>
                        </a:spcAft>
                      </a:pPr>
                      <a:r>
                        <a:rPr lang="vi-VN" sz="2200" b="1">
                          <a:solidFill>
                            <a:schemeClr val="tx1"/>
                          </a:solidFill>
                          <a:effectLst/>
                          <a:latin typeface="+mn-lt"/>
                          <a:ea typeface="Times New Roman" charset="0"/>
                          <a:cs typeface="Times New Roman" charset="0"/>
                        </a:rPr>
                        <a:t/>
                      </a:r>
                      <a:br>
                        <a:rPr lang="vi-VN" sz="2200" b="1">
                          <a:solidFill>
                            <a:schemeClr val="tx1"/>
                          </a:solidFill>
                          <a:effectLst/>
                          <a:latin typeface="+mn-lt"/>
                          <a:ea typeface="Times New Roman" charset="0"/>
                          <a:cs typeface="Times New Roman" charset="0"/>
                        </a:rPr>
                      </a:br>
                      <a:endParaRPr lang="en-US" sz="2200" b="1">
                        <a:solidFill>
                          <a:schemeClr val="tx1"/>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205105" algn="l"/>
                        </a:tabLst>
                      </a:pPr>
                      <a:r>
                        <a:rPr lang="en-US" sz="2200" b="1">
                          <a:solidFill>
                            <a:schemeClr val="tx1"/>
                          </a:solidFill>
                          <a:effectLst/>
                          <a:latin typeface="+mn-lt"/>
                          <a:ea typeface="Times New Roman" charset="0"/>
                          <a:cs typeface="Times New Roman" charset="0"/>
                        </a:rPr>
                        <a:t>Bộ phận</a:t>
                      </a:r>
                      <a:endParaRPr lang="en-US" sz="2200" b="1">
                        <a:solidFill>
                          <a:schemeClr val="tx1"/>
                        </a:solidFill>
                        <a:effectLst/>
                        <a:latin typeface="+mn-lt"/>
                        <a:ea typeface="Calibri" charset="0"/>
                        <a:cs typeface="Times New Roman" charset="0"/>
                      </a:endParaRPr>
                    </a:p>
                    <a:p>
                      <a:pPr marL="67945">
                        <a:lnSpc>
                          <a:spcPct val="110000"/>
                        </a:lnSpc>
                        <a:spcAft>
                          <a:spcPts val="0"/>
                        </a:spcAft>
                      </a:pPr>
                      <a:r>
                        <a:rPr lang="vi-VN" sz="2200" b="1">
                          <a:solidFill>
                            <a:schemeClr val="tx1"/>
                          </a:solidFill>
                          <a:effectLst/>
                          <a:latin typeface="+mn-lt"/>
                          <a:ea typeface="Times New Roman" charset="0"/>
                          <a:cs typeface="Times New Roman" charset="0"/>
                        </a:rPr>
                        <a:t> </a:t>
                      </a:r>
                      <a:endParaRPr lang="en-US" sz="2200" b="1">
                        <a:solidFill>
                          <a:schemeClr val="tx1"/>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8539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6082"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2</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4169170957"/>
              </p:ext>
            </p:extLst>
          </p:nvPr>
        </p:nvGraphicFramePr>
        <p:xfrm>
          <a:off x="851875" y="2702713"/>
          <a:ext cx="17055124" cy="6154532"/>
        </p:xfrm>
        <a:graphic>
          <a:graphicData uri="http://schemas.openxmlformats.org/drawingml/2006/table">
            <a:tbl>
              <a:tblPr firstRow="1" firstCol="1" lastRow="1" lastCol="1" bandRow="1" bandCol="1">
                <a:tableStyleId>{5C22544A-7EE6-4342-B048-85BDC9FD1C3A}</a:tableStyleId>
              </a:tblPr>
              <a:tblGrid>
                <a:gridCol w="2506327">
                  <a:extLst>
                    <a:ext uri="{9D8B030D-6E8A-4147-A177-3AD203B41FA5}">
                      <a16:colId xmlns:a16="http://schemas.microsoft.com/office/drawing/2014/main" val="20000"/>
                    </a:ext>
                  </a:extLst>
                </a:gridCol>
                <a:gridCol w="8151949">
                  <a:extLst>
                    <a:ext uri="{9D8B030D-6E8A-4147-A177-3AD203B41FA5}">
                      <a16:colId xmlns:a16="http://schemas.microsoft.com/office/drawing/2014/main" val="20001"/>
                    </a:ext>
                  </a:extLst>
                </a:gridCol>
                <a:gridCol w="4532118">
                  <a:extLst>
                    <a:ext uri="{9D8B030D-6E8A-4147-A177-3AD203B41FA5}">
                      <a16:colId xmlns:a16="http://schemas.microsoft.com/office/drawing/2014/main" val="20002"/>
                    </a:ext>
                  </a:extLst>
                </a:gridCol>
                <a:gridCol w="1864730">
                  <a:extLst>
                    <a:ext uri="{9D8B030D-6E8A-4147-A177-3AD203B41FA5}">
                      <a16:colId xmlns:a16="http://schemas.microsoft.com/office/drawing/2014/main" val="20003"/>
                    </a:ext>
                  </a:extLst>
                </a:gridCol>
              </a:tblGrid>
              <a:tr h="1334395">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lnL w="9525" cap="flat" cmpd="sng" algn="ctr">
                      <a:solidFill>
                        <a:schemeClr val="tx2"/>
                      </a:solidFill>
                      <a:prstDash val="solid"/>
                      <a:round/>
                      <a:headEnd type="none" w="med" len="med"/>
                      <a:tailEnd type="none" w="med" len="med"/>
                    </a:lnL>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solidFill>
                      <a:schemeClr val="tx2"/>
                    </a:solidFill>
                  </a:tcPr>
                </a:tc>
                <a:extLst>
                  <a:ext uri="{0D108BD9-81ED-4DB2-BD59-A6C34878D82A}">
                    <a16:rowId xmlns:a16="http://schemas.microsoft.com/office/drawing/2014/main" val="10000"/>
                  </a:ext>
                </a:extLst>
              </a:tr>
              <a:tr h="1000798">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ĐẾN XÃ HỘI</a:t>
                      </a:r>
                    </a:p>
                  </a:txBody>
                  <a:tcPr marL="17780" marR="17780" marT="17780" marB="17780">
                    <a:lnT w="9525" cap="flat" cmpd="sng" algn="ctr">
                      <a:solidFill>
                        <a:schemeClr val="tx2"/>
                      </a:solidFill>
                      <a:prstDash val="solid"/>
                      <a:round/>
                      <a:headEnd type="none" w="med" len="med"/>
                      <a:tailEnd type="none" w="med" len="med"/>
                    </a:lnT>
                    <a:solidFill>
                      <a:schemeClr val="tx2">
                        <a:lumMod val="20000"/>
                        <a:lumOff val="80000"/>
                      </a:schemeClr>
                    </a:solidFill>
                  </a:tcPr>
                </a:tc>
                <a:tc hMerge="1">
                  <a:txBody>
                    <a:bodyPr/>
                    <a:lstStyle/>
                    <a:p>
                      <a:endParaRPr lang="en-US"/>
                    </a:p>
                  </a:txBody>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3819339">
                <a:tc>
                  <a:txBody>
                    <a:bodyPr/>
                    <a:lstStyle/>
                    <a:p>
                      <a:pPr marL="67945">
                        <a:lnSpc>
                          <a:spcPct val="110000"/>
                        </a:lnSpc>
                        <a:spcAft>
                          <a:spcPts val="0"/>
                        </a:spcAft>
                      </a:pPr>
                      <a:r>
                        <a:rPr lang="vi-VN" sz="2200">
                          <a:solidFill>
                            <a:srgbClr val="C00000"/>
                          </a:solidFill>
                          <a:effectLst/>
                          <a:latin typeface="+mn-lt"/>
                          <a:ea typeface="Times New Roman" charset="0"/>
                          <a:cs typeface="Times New Roman" charset="0"/>
                        </a:rPr>
                        <a:t>Hoạt động xây dựng cộng đồng</a:t>
                      </a:r>
                      <a:endParaRPr lang="en-US" sz="2200">
                        <a:solidFill>
                          <a:srgbClr val="C00000"/>
                        </a:solidFill>
                        <a:effectLst/>
                        <a:latin typeface="+mn-lt"/>
                        <a:ea typeface="Times New Roman" charset="0"/>
                        <a:cs typeface="Times New Roman" charset="0"/>
                      </a:endParaRPr>
                    </a:p>
                  </a:txBody>
                  <a:tcPr marL="17780" marR="17780" marT="17780" marB="17780">
                    <a:solidFill>
                      <a:schemeClr val="tx2">
                        <a:lumMod val="20000"/>
                        <a:lumOff val="80000"/>
                      </a:schemeClr>
                    </a:solidFill>
                  </a:tcPr>
                </a:tc>
                <a:tc>
                  <a:txBody>
                    <a:bodyPr/>
                    <a:lstStyle/>
                    <a:p>
                      <a:pPr>
                        <a:lnSpc>
                          <a:spcPct val="110000"/>
                        </a:lnSpc>
                        <a:spcAft>
                          <a:spcPts val="0"/>
                        </a:spcAft>
                        <a:tabLst>
                          <a:tab pos="212725" algn="l"/>
                        </a:tabLst>
                      </a:pPr>
                      <a:r>
                        <a:rPr lang="en-US" sz="2200" dirty="0">
                          <a:solidFill>
                            <a:schemeClr val="accent6">
                              <a:lumMod val="50000"/>
                            </a:schemeClr>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Làm</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quen</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được</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với</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những</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người</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bạn</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hàng</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xóm</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tạo</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được</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quan</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hệ</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gần</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gũi</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thân</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thiện</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với</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bạn</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bè</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trong</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cộng</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đồng</a:t>
                      </a:r>
                      <a:r>
                        <a:rPr lang="en-US" sz="2200" dirty="0">
                          <a:solidFill>
                            <a:schemeClr val="tx1"/>
                          </a:solidFill>
                          <a:effectLst/>
                          <a:latin typeface="+mn-lt"/>
                          <a:ea typeface="Times New Roman" charset="0"/>
                          <a:cs typeface="Times New Roman" charset="0"/>
                        </a:rPr>
                        <a:t>. </a:t>
                      </a:r>
                      <a:endParaRPr lang="en-US" sz="2200" dirty="0">
                        <a:solidFill>
                          <a:schemeClr val="tx1"/>
                        </a:solidFill>
                        <a:effectLst/>
                        <a:latin typeface="+mn-lt"/>
                        <a:ea typeface="Calibri" charset="0"/>
                        <a:cs typeface="Times New Roman" charset="0"/>
                      </a:endParaRPr>
                    </a:p>
                    <a:p>
                      <a:pPr>
                        <a:lnSpc>
                          <a:spcPct val="110000"/>
                        </a:lnSpc>
                        <a:spcAft>
                          <a:spcPts val="0"/>
                        </a:spcAft>
                        <a:tabLst>
                          <a:tab pos="220345" algn="l"/>
                        </a:tabLst>
                      </a:pP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Biết</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thể</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hiện</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sự</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đồng</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cảm</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và</a:t>
                      </a:r>
                      <a:r>
                        <a:rPr lang="en-US" sz="2200" dirty="0">
                          <a:solidFill>
                            <a:schemeClr val="tx1"/>
                          </a:solidFill>
                          <a:effectLst/>
                          <a:latin typeface="+mn-lt"/>
                          <a:ea typeface="Times New Roman" charset="0"/>
                          <a:cs typeface="Times New Roman" charset="0"/>
                        </a:rPr>
                        <a:t> chia </a:t>
                      </a:r>
                      <a:r>
                        <a:rPr lang="en-US" sz="2200" dirty="0" err="1">
                          <a:solidFill>
                            <a:schemeClr val="tx1"/>
                          </a:solidFill>
                          <a:effectLst/>
                          <a:latin typeface="+mn-lt"/>
                          <a:ea typeface="Times New Roman" charset="0"/>
                          <a:cs typeface="Times New Roman" charset="0"/>
                        </a:rPr>
                        <a:t>sẻ</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với</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người</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gặp</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hoàn</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cảnh</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khó</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khăn</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trong</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cuộc</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sống</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và</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trong</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hoạt</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động</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vì</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cộng</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đồng</a:t>
                      </a:r>
                      <a:r>
                        <a:rPr lang="en-US" sz="2200" dirty="0">
                          <a:solidFill>
                            <a:schemeClr val="tx1"/>
                          </a:solidFill>
                          <a:effectLst/>
                          <a:latin typeface="+mn-lt"/>
                          <a:ea typeface="Times New Roman" charset="0"/>
                          <a:cs typeface="Times New Roman" charset="0"/>
                        </a:rPr>
                        <a:t>. </a:t>
                      </a:r>
                      <a:endParaRPr lang="en-US" sz="2200" dirty="0">
                        <a:solidFill>
                          <a:schemeClr val="tx1"/>
                        </a:solidFill>
                        <a:effectLst/>
                        <a:latin typeface="+mn-lt"/>
                        <a:ea typeface="Calibri" charset="0"/>
                        <a:cs typeface="Times New Roman" charset="0"/>
                      </a:endParaRPr>
                    </a:p>
                    <a:p>
                      <a:pPr>
                        <a:lnSpc>
                          <a:spcPct val="110000"/>
                        </a:lnSpc>
                        <a:spcAft>
                          <a:spcPts val="0"/>
                        </a:spcAft>
                        <a:tabLst>
                          <a:tab pos="199390" algn="l"/>
                        </a:tabLst>
                      </a:pP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Tham</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gia</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vào</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một</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số</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hoạt</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động</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hướng</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đến</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cộng</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đồng</a:t>
                      </a:r>
                      <a:r>
                        <a:rPr lang="en-US" sz="2200" dirty="0">
                          <a:solidFill>
                            <a:schemeClr val="tx1"/>
                          </a:solidFill>
                          <a:effectLst/>
                          <a:latin typeface="+mn-lt"/>
                          <a:ea typeface="Times New Roman" charset="0"/>
                          <a:cs typeface="Times New Roman" charset="0"/>
                        </a:rPr>
                        <a:t> do </a:t>
                      </a:r>
                      <a:r>
                        <a:rPr lang="en-US" sz="2200" dirty="0" err="1">
                          <a:solidFill>
                            <a:schemeClr val="tx1"/>
                          </a:solidFill>
                          <a:effectLst/>
                          <a:latin typeface="+mn-lt"/>
                          <a:ea typeface="Times New Roman" charset="0"/>
                          <a:cs typeface="Times New Roman" charset="0"/>
                        </a:rPr>
                        <a:t>nhà</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trường</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tổ</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chức</a:t>
                      </a:r>
                      <a:r>
                        <a:rPr lang="en-US" sz="2200" dirty="0">
                          <a:solidFill>
                            <a:schemeClr val="tx1"/>
                          </a:solidFill>
                          <a:effectLst/>
                          <a:latin typeface="+mn-lt"/>
                          <a:ea typeface="Times New Roman" charset="0"/>
                          <a:cs typeface="Times New Roman" charset="0"/>
                        </a:rPr>
                        <a:t>.</a:t>
                      </a:r>
                      <a:endParaRPr lang="en-US" sz="2200" dirty="0">
                        <a:solidFill>
                          <a:schemeClr val="tx1"/>
                        </a:solidFill>
                        <a:effectLst/>
                        <a:latin typeface="+mn-lt"/>
                        <a:ea typeface="Calibri" charset="0"/>
                        <a:cs typeface="Times New Roman" charset="0"/>
                      </a:endParaRPr>
                    </a:p>
                  </a:txBody>
                  <a:tcPr marL="17780" marR="17780" marT="17780" marB="17780">
                    <a:solidFill>
                      <a:schemeClr val="tx2">
                        <a:lumMod val="20000"/>
                        <a:lumOff val="80000"/>
                      </a:schemeClr>
                    </a:solidFill>
                  </a:tcPr>
                </a:tc>
                <a:tc>
                  <a:txBody>
                    <a:bodyPr/>
                    <a:lstStyle/>
                    <a:p>
                      <a:pPr>
                        <a:lnSpc>
                          <a:spcPct val="110000"/>
                        </a:lnSpc>
                        <a:spcAft>
                          <a:spcPts val="0"/>
                        </a:spcAft>
                        <a:tabLst>
                          <a:tab pos="212725" algn="l"/>
                        </a:tabLst>
                      </a:pPr>
                      <a:r>
                        <a:rPr lang="en-US" sz="2200">
                          <a:solidFill>
                            <a:schemeClr val="tx1"/>
                          </a:solidFill>
                          <a:effectLst/>
                          <a:latin typeface="+mn-lt"/>
                          <a:ea typeface="Calibri" charset="0"/>
                          <a:cs typeface="Times New Roman" charset="0"/>
                        </a:rPr>
                        <a:t>– Quyền tự do kết giao, hội họp tụ tập một cách hòa bình.</a:t>
                      </a:r>
                    </a:p>
                    <a:p>
                      <a:pPr>
                        <a:lnSpc>
                          <a:spcPct val="110000"/>
                        </a:lnSpc>
                        <a:spcAft>
                          <a:spcPts val="0"/>
                        </a:spcAft>
                        <a:tabLst>
                          <a:tab pos="212725" algn="l"/>
                        </a:tabLst>
                      </a:pPr>
                      <a:r>
                        <a:rPr lang="en-US" sz="2200">
                          <a:solidFill>
                            <a:schemeClr val="tx1"/>
                          </a:solidFill>
                          <a:effectLst/>
                          <a:latin typeface="+mn-lt"/>
                          <a:ea typeface="Times New Roman" charset="0"/>
                          <a:cs typeface="Times New Roman" charset="0"/>
                        </a:rPr>
                        <a:t>– Quyền được sống và phát triển.</a:t>
                      </a:r>
                      <a:endParaRPr lang="en-US" sz="2200">
                        <a:solidFill>
                          <a:schemeClr val="tx1"/>
                        </a:solidFill>
                        <a:effectLst/>
                        <a:latin typeface="+mn-lt"/>
                        <a:ea typeface="Calibri" charset="0"/>
                        <a:cs typeface="Times New Roman" charset="0"/>
                      </a:endParaRPr>
                    </a:p>
                    <a:p>
                      <a:pPr marL="67945" algn="just">
                        <a:lnSpc>
                          <a:spcPct val="110000"/>
                        </a:lnSpc>
                        <a:spcAft>
                          <a:spcPts val="0"/>
                        </a:spcAft>
                      </a:pPr>
                      <a:r>
                        <a:rPr lang="vi-VN" sz="2200">
                          <a:solidFill>
                            <a:schemeClr val="tx1"/>
                          </a:solidFill>
                          <a:effectLst/>
                          <a:latin typeface="+mn-lt"/>
                          <a:ea typeface="Times New Roman" charset="0"/>
                          <a:cs typeface="Times New Roman" charset="0"/>
                        </a:rPr>
                        <a:t>– </a:t>
                      </a:r>
                      <a:r>
                        <a:rPr lang="en-US" sz="2200">
                          <a:solidFill>
                            <a:schemeClr val="tx1"/>
                          </a:solidFill>
                          <a:effectLst/>
                          <a:latin typeface="+mn-lt"/>
                          <a:ea typeface="Times New Roman" charset="0"/>
                          <a:cs typeface="Times New Roman" charset="0"/>
                        </a:rPr>
                        <a:t>Quyền và nghĩa vụ tham gia vào các hoạt động văn hóa (do nhà trường tổ chức).</a:t>
                      </a:r>
                    </a:p>
                    <a:p>
                      <a:pPr>
                        <a:lnSpc>
                          <a:spcPct val="110000"/>
                        </a:lnSpc>
                        <a:spcAft>
                          <a:spcPts val="0"/>
                        </a:spcAft>
                        <a:tabLst>
                          <a:tab pos="212725" algn="l"/>
                        </a:tabLst>
                      </a:pPr>
                      <a:r>
                        <a:rPr lang="en-US" sz="2200">
                          <a:solidFill>
                            <a:schemeClr val="tx1"/>
                          </a:solidFill>
                          <a:effectLst/>
                          <a:latin typeface="+mn-lt"/>
                          <a:ea typeface="Times New Roman" charset="0"/>
                          <a:cs typeface="Times New Roman" charset="0"/>
                        </a:rPr>
                        <a:t> </a:t>
                      </a:r>
                      <a:endParaRPr lang="en-US" sz="2200">
                        <a:solidFill>
                          <a:schemeClr val="tx1"/>
                        </a:solidFill>
                        <a:effectLst/>
                        <a:latin typeface="+mn-lt"/>
                        <a:ea typeface="Calibri" charset="0"/>
                        <a:cs typeface="Times New Roman" charset="0"/>
                      </a:endParaRPr>
                    </a:p>
                  </a:txBody>
                  <a:tcPr marL="17780" marR="17780" marT="17780" marB="17780">
                    <a:solidFill>
                      <a:schemeClr val="tx2">
                        <a:lumMod val="20000"/>
                        <a:lumOff val="80000"/>
                      </a:schemeClr>
                    </a:solidFill>
                  </a:tcPr>
                </a:tc>
                <a:tc>
                  <a:txBody>
                    <a:bodyPr/>
                    <a:lstStyle/>
                    <a:p>
                      <a:pPr>
                        <a:lnSpc>
                          <a:spcPct val="110000"/>
                        </a:lnSpc>
                        <a:spcAft>
                          <a:spcPts val="0"/>
                        </a:spcAft>
                        <a:tabLst>
                          <a:tab pos="212725" algn="l"/>
                        </a:tabLst>
                      </a:pPr>
                      <a:r>
                        <a:rPr lang="en-US" sz="2200" dirty="0" err="1">
                          <a:solidFill>
                            <a:schemeClr val="tx1"/>
                          </a:solidFill>
                          <a:effectLst/>
                          <a:latin typeface="+mn-lt"/>
                          <a:ea typeface="Times New Roman" charset="0"/>
                          <a:cs typeface="Times New Roman" charset="0"/>
                        </a:rPr>
                        <a:t>Bộ</a:t>
                      </a:r>
                      <a:r>
                        <a:rPr lang="en-US" sz="2200" dirty="0">
                          <a:solidFill>
                            <a:schemeClr val="tx1"/>
                          </a:solidFill>
                          <a:effectLst/>
                          <a:latin typeface="+mn-lt"/>
                          <a:ea typeface="Times New Roman" charset="0"/>
                          <a:cs typeface="Times New Roman" charset="0"/>
                        </a:rPr>
                        <a:t> </a:t>
                      </a:r>
                      <a:r>
                        <a:rPr lang="en-US" sz="2200" dirty="0" err="1">
                          <a:solidFill>
                            <a:schemeClr val="tx1"/>
                          </a:solidFill>
                          <a:effectLst/>
                          <a:latin typeface="+mn-lt"/>
                          <a:ea typeface="Times New Roman" charset="0"/>
                          <a:cs typeface="Times New Roman" charset="0"/>
                        </a:rPr>
                        <a:t>phận</a:t>
                      </a:r>
                      <a:endParaRPr lang="en-US" sz="2200" dirty="0">
                        <a:solidFill>
                          <a:schemeClr val="tx1"/>
                        </a:solidFill>
                        <a:effectLst/>
                        <a:latin typeface="+mn-lt"/>
                        <a:ea typeface="Calibri" charset="0"/>
                        <a:cs typeface="Times New Roman" charset="0"/>
                      </a:endParaRPr>
                    </a:p>
                    <a:p>
                      <a:pPr>
                        <a:lnSpc>
                          <a:spcPct val="110000"/>
                        </a:lnSpc>
                        <a:spcAft>
                          <a:spcPts val="0"/>
                        </a:spcAft>
                        <a:tabLst>
                          <a:tab pos="212725" algn="l"/>
                        </a:tabLst>
                      </a:pPr>
                      <a:r>
                        <a:rPr lang="en-US" sz="2200" dirty="0">
                          <a:solidFill>
                            <a:schemeClr val="tx1"/>
                          </a:solidFill>
                          <a:effectLst/>
                          <a:latin typeface="+mn-lt"/>
                          <a:ea typeface="Times New Roman" charset="0"/>
                          <a:cs typeface="Times New Roman" charset="0"/>
                        </a:rPr>
                        <a:t> </a:t>
                      </a:r>
                      <a:endParaRPr lang="en-US" sz="2200" dirty="0">
                        <a:solidFill>
                          <a:schemeClr val="tx1"/>
                        </a:solidFill>
                        <a:effectLst/>
                        <a:latin typeface="+mn-lt"/>
                        <a:ea typeface="Calibri" charset="0"/>
                        <a:cs typeface="Times New Roman" charset="0"/>
                      </a:endParaRPr>
                    </a:p>
                  </a:txBody>
                  <a:tcPr marL="17780" marR="17780" marT="17780" marB="17780">
                    <a:solidFill>
                      <a:schemeClr val="tx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0742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362729"/>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64000"/>
            </a:blip>
            <a:stretch>
              <a:fillRect t="-9222" b="-9222"/>
            </a:stretch>
          </a:blipFill>
        </p:spPr>
        <p:txBody>
          <a:bodyPr/>
          <a:lstStyle/>
          <a:p>
            <a:endParaRPr lang="en-US"/>
          </a:p>
        </p:txBody>
      </p:sp>
      <p:sp>
        <p:nvSpPr>
          <p:cNvPr id="3" name="Freeform 3"/>
          <p:cNvSpPr/>
          <p:nvPr/>
        </p:nvSpPr>
        <p:spPr>
          <a:xfrm rot="5871076">
            <a:off x="-250277" y="8177639"/>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endParaRPr lang="en-US"/>
          </a:p>
        </p:txBody>
      </p:sp>
      <p:sp>
        <p:nvSpPr>
          <p:cNvPr id="4" name="Freeform 4"/>
          <p:cNvSpPr/>
          <p:nvPr/>
        </p:nvSpPr>
        <p:spPr>
          <a:xfrm rot="-9991959">
            <a:off x="953233" y="9055351"/>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txBody>
          <a:bodyPr/>
          <a:lstStyle/>
          <a:p>
            <a:endParaRPr lang="en-US"/>
          </a:p>
        </p:txBody>
      </p:sp>
      <p:sp>
        <p:nvSpPr>
          <p:cNvPr id="5" name="Freeform 5"/>
          <p:cNvSpPr/>
          <p:nvPr/>
        </p:nvSpPr>
        <p:spPr>
          <a:xfrm rot="2245436">
            <a:off x="18558" y="9417593"/>
            <a:ext cx="985742" cy="1033543"/>
          </a:xfrm>
          <a:custGeom>
            <a:avLst/>
            <a:gdLst/>
            <a:ahLst/>
            <a:cxnLst/>
            <a:rect l="l" t="t" r="r" b="b"/>
            <a:pathLst>
              <a:path w="985742" h="1033543">
                <a:moveTo>
                  <a:pt x="0" y="0"/>
                </a:moveTo>
                <a:lnTo>
                  <a:pt x="985742" y="0"/>
                </a:lnTo>
                <a:lnTo>
                  <a:pt x="985742" y="1033543"/>
                </a:lnTo>
                <a:lnTo>
                  <a:pt x="0" y="1033543"/>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txBody>
          <a:bodyPr/>
          <a:lstStyle/>
          <a:p>
            <a:endParaRPr lang="en-US"/>
          </a:p>
        </p:txBody>
      </p:sp>
      <p:grpSp>
        <p:nvGrpSpPr>
          <p:cNvPr id="7" name="Group 7"/>
          <p:cNvGrpSpPr/>
          <p:nvPr/>
        </p:nvGrpSpPr>
        <p:grpSpPr>
          <a:xfrm>
            <a:off x="642546" y="451114"/>
            <a:ext cx="17035072" cy="1800486"/>
            <a:chOff x="0" y="0"/>
            <a:chExt cx="4486603" cy="474202"/>
          </a:xfrm>
        </p:grpSpPr>
        <p:sp>
          <p:nvSpPr>
            <p:cNvPr id="8" name="Freeform 8"/>
            <p:cNvSpPr/>
            <p:nvPr/>
          </p:nvSpPr>
          <p:spPr>
            <a:xfrm>
              <a:off x="0" y="0"/>
              <a:ext cx="4486603" cy="474202"/>
            </a:xfrm>
            <a:custGeom>
              <a:avLst/>
              <a:gdLst/>
              <a:ahLst/>
              <a:cxnLst/>
              <a:rect l="l" t="t" r="r" b="b"/>
              <a:pathLst>
                <a:path w="4486603" h="474202">
                  <a:moveTo>
                    <a:pt x="4486603" y="0"/>
                  </a:moveTo>
                  <a:lnTo>
                    <a:pt x="0" y="0"/>
                  </a:lnTo>
                  <a:lnTo>
                    <a:pt x="101600" y="237101"/>
                  </a:lnTo>
                  <a:lnTo>
                    <a:pt x="0" y="474202"/>
                  </a:lnTo>
                  <a:lnTo>
                    <a:pt x="4486603" y="474202"/>
                  </a:lnTo>
                  <a:lnTo>
                    <a:pt x="4385003" y="237101"/>
                  </a:lnTo>
                  <a:lnTo>
                    <a:pt x="4486603" y="0"/>
                  </a:lnTo>
                  <a:close/>
                </a:path>
              </a:pathLst>
            </a:custGeom>
            <a:solidFill>
              <a:srgbClr val="3D4984"/>
            </a:solidFill>
          </p:spPr>
          <p:txBody>
            <a:bodyPr/>
            <a:lstStyle/>
            <a:p>
              <a:endParaRPr lang="en-US"/>
            </a:p>
          </p:txBody>
        </p:sp>
        <p:sp>
          <p:nvSpPr>
            <p:cNvPr id="9" name="TextBox 9"/>
            <p:cNvSpPr txBox="1"/>
            <p:nvPr/>
          </p:nvSpPr>
          <p:spPr>
            <a:xfrm>
              <a:off x="88900" y="-38100"/>
              <a:ext cx="4308803" cy="512302"/>
            </a:xfrm>
            <a:prstGeom prst="rect">
              <a:avLst/>
            </a:prstGeom>
          </p:spPr>
          <p:txBody>
            <a:bodyPr lIns="50800" tIns="50800" rIns="50800" bIns="50800" rtlCol="0" anchor="ctr"/>
            <a:lstStyle/>
            <a:p>
              <a:pPr algn="ctr">
                <a:lnSpc>
                  <a:spcPts val="2748"/>
                </a:lnSpc>
              </a:pPr>
              <a:endParaRPr/>
            </a:p>
          </p:txBody>
        </p:sp>
      </p:grpSp>
      <p:sp>
        <p:nvSpPr>
          <p:cNvPr id="13" name="TextBox 13"/>
          <p:cNvSpPr txBox="1"/>
          <p:nvPr/>
        </p:nvSpPr>
        <p:spPr>
          <a:xfrm>
            <a:off x="1044782" y="742080"/>
            <a:ext cx="16230600" cy="1231106"/>
          </a:xfrm>
          <a:prstGeom prst="rect">
            <a:avLst/>
          </a:prstGeom>
        </p:spPr>
        <p:txBody>
          <a:bodyPr lIns="0" tIns="0" rIns="0" bIns="0" rtlCol="0" anchor="t">
            <a:spAutoFit/>
          </a:bodyPr>
          <a:lstStyle/>
          <a:p>
            <a:pPr algn="ctr"/>
            <a:r>
              <a:rPr lang="en-US" sz="4000" b="1">
                <a:solidFill>
                  <a:schemeClr val="bg1"/>
                </a:solidFill>
              </a:rPr>
              <a:t>Nội dung, địa chỉ và gợi ý cách tích hợp giáo dục quyền con người vào Chương trình Hoạt động trải nghiệm</a:t>
            </a:r>
            <a:r>
              <a:rPr lang="en-US" sz="4000">
                <a:solidFill>
                  <a:schemeClr val="bg1"/>
                </a:solidFill>
              </a:rPr>
              <a:t> </a:t>
            </a:r>
            <a:r>
              <a:rPr lang="en-US" sz="4000" b="1">
                <a:solidFill>
                  <a:schemeClr val="bg1"/>
                </a:solidFill>
              </a:rPr>
              <a:t> - </a:t>
            </a:r>
            <a:r>
              <a:rPr lang="en-US" sz="4000" b="1">
                <a:solidFill>
                  <a:srgbClr val="FFFF00"/>
                </a:solidFill>
              </a:rPr>
              <a:t>LỚP 2</a:t>
            </a:r>
            <a:endParaRPr lang="en-US" sz="3975" dirty="0">
              <a:solidFill>
                <a:srgbClr val="FFFF00"/>
              </a:solidFill>
              <a:latin typeface="Cambria" panose="02040503050406030204" pitchFamily="18" charset="0"/>
              <a:ea typeface="Cambria" panose="020405030504060302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4725245"/>
              </p:ext>
            </p:extLst>
          </p:nvPr>
        </p:nvGraphicFramePr>
        <p:xfrm>
          <a:off x="642546" y="2810896"/>
          <a:ext cx="17035072" cy="7133203"/>
        </p:xfrm>
        <a:graphic>
          <a:graphicData uri="http://schemas.openxmlformats.org/drawingml/2006/table">
            <a:tbl>
              <a:tblPr firstRow="1" firstCol="1" lastRow="1" lastCol="1" bandRow="1" bandCol="1">
                <a:tableStyleId>{5C22544A-7EE6-4342-B048-85BDC9FD1C3A}</a:tableStyleId>
              </a:tblPr>
              <a:tblGrid>
                <a:gridCol w="3460337">
                  <a:extLst>
                    <a:ext uri="{9D8B030D-6E8A-4147-A177-3AD203B41FA5}">
                      <a16:colId xmlns:a16="http://schemas.microsoft.com/office/drawing/2014/main" val="20000"/>
                    </a:ext>
                  </a:extLst>
                </a:gridCol>
                <a:gridCol w="7185408">
                  <a:extLst>
                    <a:ext uri="{9D8B030D-6E8A-4147-A177-3AD203B41FA5}">
                      <a16:colId xmlns:a16="http://schemas.microsoft.com/office/drawing/2014/main" val="20001"/>
                    </a:ext>
                  </a:extLst>
                </a:gridCol>
                <a:gridCol w="4526790">
                  <a:extLst>
                    <a:ext uri="{9D8B030D-6E8A-4147-A177-3AD203B41FA5}">
                      <a16:colId xmlns:a16="http://schemas.microsoft.com/office/drawing/2014/main" val="20002"/>
                    </a:ext>
                  </a:extLst>
                </a:gridCol>
                <a:gridCol w="1862537">
                  <a:extLst>
                    <a:ext uri="{9D8B030D-6E8A-4147-A177-3AD203B41FA5}">
                      <a16:colId xmlns:a16="http://schemas.microsoft.com/office/drawing/2014/main" val="20003"/>
                    </a:ext>
                  </a:extLst>
                </a:gridCol>
              </a:tblGrid>
              <a:tr h="1583262">
                <a:tc>
                  <a:txBody>
                    <a:bodyPr/>
                    <a:lstStyle/>
                    <a:p>
                      <a:pPr marL="67945" algn="ctr">
                        <a:lnSpc>
                          <a:spcPct val="110000"/>
                        </a:lnSpc>
                        <a:spcAft>
                          <a:spcPts val="0"/>
                        </a:spcAft>
                      </a:pPr>
                      <a:r>
                        <a:rPr lang="en-US" sz="2200" b="1">
                          <a:effectLst/>
                          <a:latin typeface="Arial" charset="0"/>
                          <a:ea typeface="Arial" charset="0"/>
                          <a:cs typeface="Arial" charset="0"/>
                        </a:rPr>
                        <a:t>Mạch nội dung</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en-US" sz="2200" b="1">
                          <a:effectLst/>
                          <a:latin typeface="Arial" charset="0"/>
                          <a:ea typeface="Arial" charset="0"/>
                          <a:cs typeface="Arial" charset="0"/>
                        </a:rPr>
                        <a:t>Yêu cầu cần đạt</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algn="ctr">
                        <a:lnSpc>
                          <a:spcPct val="110000"/>
                        </a:lnSpc>
                        <a:spcAft>
                          <a:spcPts val="0"/>
                        </a:spcAft>
                        <a:tabLst>
                          <a:tab pos="199390" algn="l"/>
                        </a:tabLst>
                      </a:pPr>
                      <a:r>
                        <a:rPr lang="vi-VN" sz="2000" b="1">
                          <a:effectLst/>
                          <a:latin typeface="Arial" charset="0"/>
                          <a:ea typeface="Arial" charset="0"/>
                          <a:cs typeface="Arial" charset="0"/>
                        </a:rPr>
                        <a:t>Gợi ý nội dung tích hợp </a:t>
                      </a:r>
                      <a:r>
                        <a:rPr lang="en-US" sz="2000" b="1">
                          <a:effectLst/>
                          <a:latin typeface="Arial" charset="0"/>
                          <a:ea typeface="Arial" charset="0"/>
                          <a:cs typeface="Arial" charset="0"/>
                        </a:rPr>
                        <a:t>q</a:t>
                      </a:r>
                      <a:r>
                        <a:rPr lang="vi-VN" sz="2000" b="1">
                          <a:effectLst/>
                          <a:latin typeface="Arial" charset="0"/>
                          <a:ea typeface="Arial" charset="0"/>
                          <a:cs typeface="Arial" charset="0"/>
                        </a:rPr>
                        <a:t>uyền con người</a:t>
                      </a:r>
                      <a:endParaRPr lang="en-US" sz="22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tc>
                  <a:txBody>
                    <a:bodyPr/>
                    <a:lstStyle/>
                    <a:p>
                      <a:pPr marL="0" marR="0" indent="0" algn="ctr" defTabSz="914400" rtl="0" eaLnBrk="1" fontAlgn="auto" latinLnBrk="0" hangingPunct="1">
                        <a:lnSpc>
                          <a:spcPct val="110000"/>
                        </a:lnSpc>
                        <a:spcBef>
                          <a:spcPts val="0"/>
                        </a:spcBef>
                        <a:spcAft>
                          <a:spcPts val="0"/>
                        </a:spcAft>
                        <a:buClrTx/>
                        <a:buSzTx/>
                        <a:buFontTx/>
                        <a:buNone/>
                        <a:tabLst>
                          <a:tab pos="199390" algn="l"/>
                        </a:tabLst>
                        <a:defRPr/>
                      </a:pPr>
                      <a:r>
                        <a:rPr lang="vi-VN" sz="2000" b="1">
                          <a:effectLst/>
                          <a:latin typeface="Arial" charset="0"/>
                          <a:ea typeface="Arial" charset="0"/>
                          <a:cs typeface="Arial" charset="0"/>
                        </a:rPr>
                        <a:t>Mức độ tích hợp</a:t>
                      </a:r>
                      <a:endParaRPr lang="en-US" sz="2000" b="1">
                        <a:effectLst/>
                        <a:latin typeface="Arial" charset="0"/>
                        <a:ea typeface="Arial" charset="0"/>
                        <a:cs typeface="Arial"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809090">
                <a:tc gridSpan="4">
                  <a:txBody>
                    <a:bodyPr/>
                    <a:lstStyle/>
                    <a:p>
                      <a:pPr marL="67945" algn="ctr">
                        <a:lnSpc>
                          <a:spcPct val="110000"/>
                        </a:lnSpc>
                        <a:spcAft>
                          <a:spcPts val="0"/>
                        </a:spcAft>
                      </a:pPr>
                      <a:r>
                        <a:rPr lang="en-US" sz="2200" b="1">
                          <a:solidFill>
                            <a:srgbClr val="C00000"/>
                          </a:solidFill>
                          <a:effectLst/>
                          <a:latin typeface="Arial" charset="0"/>
                          <a:ea typeface="Arial" charset="0"/>
                          <a:cs typeface="Arial" charset="0"/>
                        </a:rPr>
                        <a:t>HOẠT ĐỘNG HƯỚNG ĐẾN TỰ NHIÊN</a:t>
                      </a: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tc hMerge="1">
                  <a:txBody>
                    <a:bodyPr/>
                    <a:lstStyle/>
                    <a:p>
                      <a:pPr>
                        <a:lnSpc>
                          <a:spcPct val="110000"/>
                        </a:lnSpc>
                        <a:spcAft>
                          <a:spcPts val="0"/>
                        </a:spcAft>
                        <a:tabLst>
                          <a:tab pos="199390" algn="l"/>
                        </a:tabLst>
                      </a:pPr>
                      <a:endParaRPr lang="en-US" sz="2200">
                        <a:effectLst/>
                        <a:latin typeface="Arial" charset="0"/>
                        <a:ea typeface="Arial" charset="0"/>
                        <a:cs typeface="Arial" charset="0"/>
                      </a:endParaRPr>
                    </a:p>
                  </a:txBody>
                  <a:tcPr marL="17780" marR="17780" marT="17780" marB="17780"/>
                </a:tc>
                <a:extLst>
                  <a:ext uri="{0D108BD9-81ED-4DB2-BD59-A6C34878D82A}">
                    <a16:rowId xmlns:a16="http://schemas.microsoft.com/office/drawing/2014/main" val="10001"/>
                  </a:ext>
                </a:extLst>
              </a:tr>
              <a:tr h="1833495">
                <a:tc>
                  <a:txBody>
                    <a:bodyPr/>
                    <a:lstStyle/>
                    <a:p>
                      <a:pPr marL="67945">
                        <a:lnSpc>
                          <a:spcPct val="110000"/>
                        </a:lnSpc>
                        <a:spcAft>
                          <a:spcPts val="0"/>
                        </a:spcAft>
                      </a:pPr>
                      <a:r>
                        <a:rPr lang="vi-VN" sz="2200" b="1">
                          <a:solidFill>
                            <a:srgbClr val="C00000"/>
                          </a:solidFill>
                          <a:effectLst/>
                          <a:latin typeface="+mn-lt"/>
                          <a:ea typeface="Times New Roman" charset="0"/>
                          <a:cs typeface="Times New Roman" charset="0"/>
                        </a:rPr>
                        <a:t>Hoạt động tìm hiểu và bảo tồn cảnh quan thiên nhiên</a:t>
                      </a:r>
                      <a:endParaRPr lang="en-US" sz="2200" b="1">
                        <a:solidFill>
                          <a:srgbClr val="C00000"/>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mn-lt"/>
                          <a:ea typeface="Times New Roman" charset="0"/>
                          <a:cs typeface="Times New Roman" charset="0"/>
                        </a:rPr>
                        <a:t>– Giới thiệu được với bạn bè, người thân về vẻ đẹp của cảnh quan ở địa phương.</a:t>
                      </a:r>
                      <a:endParaRPr lang="en-US" sz="2200" b="1">
                        <a:solidFill>
                          <a:schemeClr val="tx1"/>
                        </a:solidFill>
                        <a:effectLst/>
                        <a:latin typeface="+mn-lt"/>
                        <a:ea typeface="Calibri" charset="0"/>
                        <a:cs typeface="Times New Roman" charset="0"/>
                      </a:endParaRPr>
                    </a:p>
                    <a:p>
                      <a:pPr>
                        <a:lnSpc>
                          <a:spcPct val="110000"/>
                        </a:lnSpc>
                        <a:spcAft>
                          <a:spcPts val="0"/>
                        </a:spcAft>
                        <a:tabLst>
                          <a:tab pos="199390" algn="l"/>
                        </a:tabLst>
                      </a:pPr>
                      <a:r>
                        <a:rPr lang="en-US" sz="2200" b="1">
                          <a:solidFill>
                            <a:schemeClr val="tx1"/>
                          </a:solidFill>
                          <a:effectLst/>
                          <a:latin typeface="+mn-lt"/>
                          <a:ea typeface="Times New Roman" charset="0"/>
                          <a:cs typeface="Times New Roman" charset="0"/>
                        </a:rPr>
                        <a:t>– Biết cách chăm sóc, bảo vệ cảnh quan xung quanh nơi mình sinh sống.</a:t>
                      </a:r>
                      <a:endParaRPr lang="en-US" sz="2200" b="1">
                        <a:solidFill>
                          <a:schemeClr val="tx1"/>
                        </a:solidFill>
                        <a:effectLst/>
                        <a:latin typeface="+mn-lt"/>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mn-lt"/>
                          <a:ea typeface="Times New Roman" charset="0"/>
                          <a:cs typeface="Times New Roman" charset="0"/>
                        </a:rPr>
                        <a:t>Quyền và nghĩa vụ bảo vệ môi trường.</a:t>
                      </a:r>
                      <a:endParaRPr lang="en-US" sz="2200" b="1">
                        <a:solidFill>
                          <a:schemeClr val="tx1"/>
                        </a:solidFill>
                        <a:effectLst/>
                        <a:latin typeface="+mn-lt"/>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mn-lt"/>
                          <a:ea typeface="Times New Roman" charset="0"/>
                          <a:cs typeface="Times New Roman" charset="0"/>
                        </a:rPr>
                        <a:t>Bộ phận</a:t>
                      </a:r>
                      <a:endParaRPr lang="en-US" sz="2200" b="1">
                        <a:solidFill>
                          <a:schemeClr val="tx1"/>
                        </a:solidFill>
                        <a:effectLst/>
                        <a:latin typeface="+mn-lt"/>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2"/>
                  </a:ext>
                </a:extLst>
              </a:tr>
              <a:tr h="2907356">
                <a:tc>
                  <a:txBody>
                    <a:bodyPr/>
                    <a:lstStyle/>
                    <a:p>
                      <a:pPr marL="67945">
                        <a:lnSpc>
                          <a:spcPct val="110000"/>
                        </a:lnSpc>
                        <a:spcAft>
                          <a:spcPts val="0"/>
                        </a:spcAft>
                      </a:pPr>
                      <a:r>
                        <a:rPr lang="vi-VN" sz="2200" b="1">
                          <a:solidFill>
                            <a:srgbClr val="C00000"/>
                          </a:solidFill>
                          <a:effectLst/>
                          <a:latin typeface="+mn-lt"/>
                          <a:ea typeface="Times New Roman" charset="0"/>
                          <a:cs typeface="Times New Roman" charset="0"/>
                        </a:rPr>
                        <a:t>Hoạt động tìm hiểu và bảo vệ môi trường</a:t>
                      </a:r>
                      <a:endParaRPr lang="en-US" sz="2200" b="1">
                        <a:solidFill>
                          <a:srgbClr val="C00000"/>
                        </a:solidFill>
                        <a:effectLst/>
                        <a:latin typeface="+mn-lt"/>
                        <a:ea typeface="Times New Roman"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Tìm</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hiểu</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được</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thực</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trạng</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vệ</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sinh</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môi</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trường</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xung</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quanh</a:t>
                      </a:r>
                      <a:r>
                        <a:rPr lang="en-US" sz="2200" b="1" dirty="0">
                          <a:solidFill>
                            <a:schemeClr val="tx1"/>
                          </a:solidFill>
                          <a:effectLst/>
                          <a:latin typeface="+mn-lt"/>
                          <a:ea typeface="Times New Roman" charset="0"/>
                          <a:cs typeface="Times New Roman" charset="0"/>
                        </a:rPr>
                        <a:t>.</a:t>
                      </a:r>
                      <a:endParaRPr lang="en-US" sz="2200" b="1" dirty="0">
                        <a:solidFill>
                          <a:schemeClr val="tx1"/>
                        </a:solidFill>
                        <a:effectLst/>
                        <a:latin typeface="+mn-lt"/>
                        <a:ea typeface="Calibri" charset="0"/>
                        <a:cs typeface="Times New Roman" charset="0"/>
                      </a:endParaRPr>
                    </a:p>
                    <a:p>
                      <a:pPr>
                        <a:lnSpc>
                          <a:spcPct val="110000"/>
                        </a:lnSpc>
                        <a:spcAft>
                          <a:spcPts val="0"/>
                        </a:spcAft>
                        <a:tabLst>
                          <a:tab pos="227965" algn="l"/>
                        </a:tabLst>
                      </a:pP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Thực</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hiện</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được</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những</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việc</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làm</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phù</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hợp</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với</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lứa</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tuổi</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để</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giữ</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gìn</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vệ</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sinh</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môi</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trường</a:t>
                      </a:r>
                      <a:r>
                        <a:rPr lang="en-US" sz="2200" b="1" dirty="0">
                          <a:solidFill>
                            <a:schemeClr val="tx1"/>
                          </a:solidFill>
                          <a:effectLst/>
                          <a:latin typeface="+mn-lt"/>
                          <a:ea typeface="Times New Roman" charset="0"/>
                          <a:cs typeface="Times New Roman" charset="0"/>
                        </a:rPr>
                        <a:t> ở </a:t>
                      </a:r>
                      <a:r>
                        <a:rPr lang="en-US" sz="2200" b="1" dirty="0" err="1">
                          <a:solidFill>
                            <a:schemeClr val="tx1"/>
                          </a:solidFill>
                          <a:effectLst/>
                          <a:latin typeface="+mn-lt"/>
                          <a:ea typeface="Times New Roman" charset="0"/>
                          <a:cs typeface="Times New Roman" charset="0"/>
                        </a:rPr>
                        <a:t>nhà</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trường</a:t>
                      </a:r>
                      <a:r>
                        <a:rPr lang="en-US" sz="2200" b="1" dirty="0">
                          <a:solidFill>
                            <a:schemeClr val="tx1"/>
                          </a:solidFill>
                          <a:effectLst/>
                          <a:latin typeface="+mn-lt"/>
                          <a:ea typeface="Times New Roman" charset="0"/>
                          <a:cs typeface="Times New Roman" charset="0"/>
                        </a:rPr>
                        <a:t>.</a:t>
                      </a:r>
                      <a:endParaRPr lang="en-US" sz="2200" b="1" dirty="0">
                        <a:solidFill>
                          <a:schemeClr val="tx1"/>
                        </a:solidFill>
                        <a:effectLst/>
                        <a:latin typeface="+mn-lt"/>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a:solidFill>
                            <a:schemeClr val="tx1"/>
                          </a:solidFill>
                          <a:effectLst/>
                          <a:latin typeface="+mn-lt"/>
                          <a:ea typeface="Times New Roman" charset="0"/>
                          <a:cs typeface="Times New Roman" charset="0"/>
                        </a:rPr>
                        <a:t>Quyền và nghĩa vụ bảo vệ môi trường.</a:t>
                      </a:r>
                      <a:endParaRPr lang="en-US" sz="2200" b="1">
                        <a:solidFill>
                          <a:schemeClr val="tx1"/>
                        </a:solidFill>
                        <a:effectLst/>
                        <a:latin typeface="+mn-lt"/>
                        <a:ea typeface="Calibri" charset="0"/>
                        <a:cs typeface="Times New Roman" charset="0"/>
                      </a:endParaRPr>
                    </a:p>
                    <a:p>
                      <a:pPr>
                        <a:lnSpc>
                          <a:spcPct val="110000"/>
                        </a:lnSpc>
                        <a:spcAft>
                          <a:spcPts val="0"/>
                        </a:spcAft>
                        <a:tabLst>
                          <a:tab pos="199390" algn="l"/>
                        </a:tabLst>
                      </a:pPr>
                      <a:r>
                        <a:rPr lang="en-US" sz="2200" b="1">
                          <a:solidFill>
                            <a:schemeClr val="tx1"/>
                          </a:solidFill>
                          <a:effectLst/>
                          <a:latin typeface="+mn-lt"/>
                          <a:ea typeface="Times New Roman" charset="0"/>
                          <a:cs typeface="Times New Roman" charset="0"/>
                        </a:rPr>
                        <a:t> </a:t>
                      </a:r>
                      <a:endParaRPr lang="en-US" sz="2200" b="1">
                        <a:solidFill>
                          <a:schemeClr val="tx1"/>
                        </a:solidFill>
                        <a:effectLst/>
                        <a:latin typeface="+mn-lt"/>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tc>
                  <a:txBody>
                    <a:bodyPr/>
                    <a:lstStyle/>
                    <a:p>
                      <a:pPr>
                        <a:lnSpc>
                          <a:spcPct val="110000"/>
                        </a:lnSpc>
                        <a:spcAft>
                          <a:spcPts val="0"/>
                        </a:spcAft>
                        <a:tabLst>
                          <a:tab pos="199390" algn="l"/>
                        </a:tabLst>
                      </a:pPr>
                      <a:r>
                        <a:rPr lang="en-US" sz="2200" b="1" dirty="0" err="1">
                          <a:solidFill>
                            <a:schemeClr val="tx1"/>
                          </a:solidFill>
                          <a:effectLst/>
                          <a:latin typeface="+mn-lt"/>
                          <a:ea typeface="Times New Roman" charset="0"/>
                          <a:cs typeface="Times New Roman" charset="0"/>
                        </a:rPr>
                        <a:t>Bộ</a:t>
                      </a:r>
                      <a:r>
                        <a:rPr lang="en-US" sz="2200" b="1" dirty="0">
                          <a:solidFill>
                            <a:schemeClr val="tx1"/>
                          </a:solidFill>
                          <a:effectLst/>
                          <a:latin typeface="+mn-lt"/>
                          <a:ea typeface="Times New Roman" charset="0"/>
                          <a:cs typeface="Times New Roman" charset="0"/>
                        </a:rPr>
                        <a:t> </a:t>
                      </a:r>
                      <a:r>
                        <a:rPr lang="en-US" sz="2200" b="1" dirty="0" err="1">
                          <a:solidFill>
                            <a:schemeClr val="tx1"/>
                          </a:solidFill>
                          <a:effectLst/>
                          <a:latin typeface="+mn-lt"/>
                          <a:ea typeface="Times New Roman" charset="0"/>
                          <a:cs typeface="Times New Roman" charset="0"/>
                        </a:rPr>
                        <a:t>phận</a:t>
                      </a:r>
                      <a:endParaRPr lang="en-US" sz="2200" b="1" dirty="0">
                        <a:solidFill>
                          <a:schemeClr val="tx1"/>
                        </a:solidFill>
                        <a:effectLst/>
                        <a:latin typeface="+mn-lt"/>
                        <a:ea typeface="Calibri" charset="0"/>
                        <a:cs typeface="Times New Roman" charset="0"/>
                      </a:endParaRPr>
                    </a:p>
                    <a:p>
                      <a:pPr>
                        <a:lnSpc>
                          <a:spcPct val="110000"/>
                        </a:lnSpc>
                        <a:spcAft>
                          <a:spcPts val="0"/>
                        </a:spcAft>
                        <a:tabLst>
                          <a:tab pos="199390" algn="l"/>
                        </a:tabLst>
                      </a:pPr>
                      <a:r>
                        <a:rPr lang="en-US" sz="2200" b="1" dirty="0">
                          <a:solidFill>
                            <a:schemeClr val="tx1"/>
                          </a:solidFill>
                          <a:effectLst/>
                          <a:latin typeface="+mn-lt"/>
                          <a:ea typeface="Times New Roman" charset="0"/>
                          <a:cs typeface="Times New Roman" charset="0"/>
                        </a:rPr>
                        <a:t> </a:t>
                      </a:r>
                      <a:endParaRPr lang="en-US" sz="2200" b="1" dirty="0">
                        <a:solidFill>
                          <a:schemeClr val="tx1"/>
                        </a:solidFill>
                        <a:effectLst/>
                        <a:latin typeface="+mn-lt"/>
                        <a:ea typeface="Calibri" charset="0"/>
                        <a:cs typeface="Times New Roman" charset="0"/>
                      </a:endParaRPr>
                    </a:p>
                  </a:txBody>
                  <a:tcPr marL="17780" marR="17780" marT="17780" marB="17780">
                    <a:lnL w="9525" cap="flat" cmpd="sng" algn="ctr">
                      <a:solidFill>
                        <a:schemeClr val="tx2"/>
                      </a:solidFill>
                      <a:prstDash val="solid"/>
                      <a:round/>
                      <a:headEnd type="none" w="med" len="med"/>
                      <a:tailEnd type="none" w="med" len="med"/>
                    </a:lnL>
                    <a:lnR w="9525" cap="flat" cmpd="sng" algn="ctr">
                      <a:solidFill>
                        <a:schemeClr val="tx2"/>
                      </a:solidFill>
                      <a:prstDash val="solid"/>
                      <a:round/>
                      <a:headEnd type="none" w="med" len="med"/>
                      <a:tailEnd type="none" w="med" len="med"/>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56864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1573</TotalTime>
  <Words>6881</Words>
  <Application>Microsoft Office PowerPoint</Application>
  <PresentationFormat>Custom</PresentationFormat>
  <Paragraphs>588</Paragraphs>
  <Slides>36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Cambria</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Narrative Writing</dc:title>
  <cp:lastModifiedBy>Admin</cp:lastModifiedBy>
  <cp:revision>42</cp:revision>
  <dcterms:created xsi:type="dcterms:W3CDTF">2006-08-16T00:00:00Z</dcterms:created>
  <dcterms:modified xsi:type="dcterms:W3CDTF">2024-03-04T06:09:39Z</dcterms:modified>
  <dc:identifier>DAFzchRhMqg</dc:identifier>
</cp:coreProperties>
</file>