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67" r:id="rId3"/>
    <p:sldId id="268" r:id="rId4"/>
    <p:sldId id="270" r:id="rId5"/>
  </p:sldIdLst>
  <p:sldSz cx="18288000" cy="10287000"/>
  <p:notesSz cx="6858000" cy="9144000"/>
  <p:embeddedFontLst>
    <p:embeddedFont>
      <p:font typeface="Glass Antiqua" panose="020B0604020202020204" charset="0"/>
      <p:regular r:id="rId7"/>
    </p:embeddedFont>
    <p:embeddedFont>
      <p:font typeface="Ibarra Real Nova Bold" panose="020B060402020202020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Dancing Script Bold" panose="020B0604020202020204" charset="0"/>
      <p:bold r:id="rId18"/>
    </p:embeddedFont>
    <p:embeddedFont>
      <p:font typeface="Asap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DFA"/>
    <a:srgbClr val="F6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3" autoAdjust="0"/>
    <p:restoredTop sz="94580" autoAdjust="0"/>
  </p:normalViewPr>
  <p:slideViewPr>
    <p:cSldViewPr>
      <p:cViewPr varScale="1">
        <p:scale>
          <a:sx n="45" d="100"/>
          <a:sy n="45" d="100"/>
        </p:scale>
        <p:origin x="51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EA855-C314-F848-95C8-8C13622DBE8C}" type="datetimeFigureOut">
              <a:rPr lang="x-none" smtClean="0"/>
              <a:t>3/4/2024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87A27-97F0-3347-87D6-9A108673ED9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9525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e:///\\Users\hangngovuthu\Documents\Hang2016\Quye&#770;&#768;n%20con%20ngu&#795;o&#795;&#768;i\TL%20Ta&#803;&#770;p%20hua&#770;&#769;n%20QCN\1.%20Ba&#768;i%20ho&#803;c%20GD%20QCN_Co&#770;ng%20ba&#774;&#768;ng.docx" TargetMode="External"/><Relationship Id="rId3" Type="http://schemas.openxmlformats.org/officeDocument/2006/relationships/image" Target="../media/image18.png"/><Relationship Id="rId7" Type="http://schemas.openxmlformats.org/officeDocument/2006/relationships/hyperlink" Target="file:///\\Users\hangngovuthu\Documents\Hang2016\Quye&#770;&#768;n%20con%20ngu&#795;o&#795;&#768;i\TL%20Ta&#803;&#770;p%20hua&#770;&#769;n%20QCN\THIE&#770;&#769;T%20KE&#770;&#769;%20MINH%20HOA&#803;%201.doc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6511" y="1845986"/>
            <a:ext cx="10432345" cy="8139441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2468747" y="1079284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7"/>
                </a:lnTo>
                <a:lnTo>
                  <a:pt x="0" y="3633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2354878" y="283905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75491" y="4172333"/>
            <a:ext cx="9426378" cy="3013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93"/>
              </a:lnSpc>
            </a:pPr>
            <a:r>
              <a:rPr lang="en-US" sz="6600" dirty="0" err="1">
                <a:solidFill>
                  <a:srgbClr val="000000"/>
                </a:solidFill>
                <a:latin typeface="Asap"/>
              </a:rPr>
              <a:t>Tích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hợp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giáo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dục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</a:p>
          <a:p>
            <a:pPr algn="ctr">
              <a:lnSpc>
                <a:spcPts val="7793"/>
              </a:lnSpc>
            </a:pPr>
            <a:r>
              <a:rPr lang="en-US" sz="6600" dirty="0">
                <a:solidFill>
                  <a:srgbClr val="000000"/>
                </a:solidFill>
                <a:latin typeface="Asap"/>
              </a:rPr>
              <a:t>QUYỀN CON NGƯỜI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trong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môn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Đạo</a:t>
            </a:r>
            <a:r>
              <a:rPr lang="en-US" sz="6600" dirty="0">
                <a:solidFill>
                  <a:srgbClr val="000000"/>
                </a:solidFill>
                <a:latin typeface="Asap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Asap"/>
              </a:rPr>
              <a:t>đức</a:t>
            </a:r>
            <a:endParaRPr lang="en-US" sz="6600" dirty="0">
              <a:solidFill>
                <a:srgbClr val="000000"/>
              </a:solidFill>
              <a:latin typeface="Asap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168684" y="1028700"/>
            <a:ext cx="2268000" cy="631894"/>
            <a:chOff x="0" y="0"/>
            <a:chExt cx="812800" cy="2264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226457"/>
            </a:xfrm>
            <a:custGeom>
              <a:avLst/>
              <a:gdLst/>
              <a:ahLst/>
              <a:cxnLst/>
              <a:rect l="l" t="t" r="r" b="b"/>
              <a:pathLst>
                <a:path w="812800" h="226457">
                  <a:moveTo>
                    <a:pt x="37549" y="0"/>
                  </a:moveTo>
                  <a:lnTo>
                    <a:pt x="775251" y="0"/>
                  </a:lnTo>
                  <a:cubicBezTo>
                    <a:pt x="795989" y="0"/>
                    <a:pt x="812800" y="16811"/>
                    <a:pt x="812800" y="37549"/>
                  </a:cubicBezTo>
                  <a:lnTo>
                    <a:pt x="812800" y="188908"/>
                  </a:lnTo>
                  <a:cubicBezTo>
                    <a:pt x="812800" y="198866"/>
                    <a:pt x="808844" y="208417"/>
                    <a:pt x="801802" y="215459"/>
                  </a:cubicBezTo>
                  <a:cubicBezTo>
                    <a:pt x="794760" y="222501"/>
                    <a:pt x="785210" y="226457"/>
                    <a:pt x="775251" y="226457"/>
                  </a:cubicBezTo>
                  <a:lnTo>
                    <a:pt x="37549" y="226457"/>
                  </a:lnTo>
                  <a:cubicBezTo>
                    <a:pt x="16811" y="226457"/>
                    <a:pt x="0" y="209645"/>
                    <a:pt x="0" y="188908"/>
                  </a:cubicBezTo>
                  <a:lnTo>
                    <a:pt x="0" y="37549"/>
                  </a:lnTo>
                  <a:cubicBezTo>
                    <a:pt x="0" y="16811"/>
                    <a:pt x="16811" y="0"/>
                    <a:pt x="37549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23598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THÁNG 12, 2023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82204" y="2962031"/>
            <a:ext cx="7443590" cy="845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200" dirty="0">
                <a:solidFill>
                  <a:srgbClr val="000000"/>
                </a:solidFill>
                <a:latin typeface="Dancing Script Bold"/>
              </a:rPr>
              <a:t>Integrated education of Human Rights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93165" y="58698"/>
            <a:ext cx="16306800" cy="171688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007"/>
              </a:lnSpc>
            </a:pPr>
            <a:r>
              <a:rPr lang="en-US" sz="5000" spc="148" dirty="0" err="1">
                <a:latin typeface="Glass Antiqua Bold"/>
              </a:rPr>
              <a:t>Tích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hợp</a:t>
            </a:r>
            <a:r>
              <a:rPr lang="en-US" sz="5000" spc="148" dirty="0">
                <a:latin typeface="Glass Antiqua Bold"/>
              </a:rPr>
              <a:t> GD </a:t>
            </a:r>
            <a:r>
              <a:rPr lang="en-US" sz="5000" spc="148" dirty="0" err="1">
                <a:latin typeface="Glass Antiqua Bold"/>
              </a:rPr>
              <a:t>QCN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trong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chương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trình</a:t>
            </a:r>
            <a:r>
              <a:rPr lang="en-US" sz="5000" spc="148" dirty="0">
                <a:latin typeface="Glass Antiqua Bold"/>
              </a:rPr>
              <a:t>, </a:t>
            </a:r>
            <a:r>
              <a:rPr lang="en-US" sz="5000" spc="148" dirty="0" err="1">
                <a:latin typeface="Glass Antiqua Bold"/>
              </a:rPr>
              <a:t>SGK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Đạo</a:t>
            </a:r>
            <a:r>
              <a:rPr lang="en-US" sz="5000" spc="148" dirty="0">
                <a:latin typeface="Glass Antiqua Bold"/>
              </a:rPr>
              <a:t> </a:t>
            </a:r>
            <a:r>
              <a:rPr lang="en-US" sz="5000" spc="148" dirty="0" err="1">
                <a:latin typeface="Glass Antiqua Bold"/>
              </a:rPr>
              <a:t>đức</a:t>
            </a:r>
            <a:endParaRPr lang="en-US" sz="5000" spc="148" dirty="0">
              <a:latin typeface="Glass Antiqua Bold"/>
            </a:endParaRPr>
          </a:p>
          <a:p>
            <a:pPr algn="ctr">
              <a:lnSpc>
                <a:spcPts val="7007"/>
              </a:lnSpc>
            </a:pPr>
            <a:endParaRPr lang="en-US" sz="5000" spc="148" dirty="0">
              <a:solidFill>
                <a:srgbClr val="FFFFFF"/>
              </a:solidFill>
              <a:latin typeface="Glass Antiqua Bold"/>
            </a:endParaRPr>
          </a:p>
        </p:txBody>
      </p:sp>
      <p:sp>
        <p:nvSpPr>
          <p:cNvPr id="11" name="Freeform 11"/>
          <p:cNvSpPr/>
          <p:nvPr/>
        </p:nvSpPr>
        <p:spPr>
          <a:xfrm rot="1018091" flipH="1">
            <a:off x="-1101384" y="3628947"/>
            <a:ext cx="4367833" cy="5830604"/>
          </a:xfrm>
          <a:custGeom>
            <a:avLst/>
            <a:gdLst/>
            <a:ahLst/>
            <a:cxnLst/>
            <a:rect l="l" t="t" r="r" b="b"/>
            <a:pathLst>
              <a:path w="4367833" h="5830604">
                <a:moveTo>
                  <a:pt x="4367834" y="0"/>
                </a:moveTo>
                <a:lnTo>
                  <a:pt x="0" y="0"/>
                </a:lnTo>
                <a:lnTo>
                  <a:pt x="0" y="5830604"/>
                </a:lnTo>
                <a:lnTo>
                  <a:pt x="4367834" y="5830604"/>
                </a:lnTo>
                <a:lnTo>
                  <a:pt x="436783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1055462" flipH="1">
            <a:off x="16062373" y="1246862"/>
            <a:ext cx="2508703" cy="6194330"/>
          </a:xfrm>
          <a:custGeom>
            <a:avLst/>
            <a:gdLst/>
            <a:ahLst/>
            <a:cxnLst/>
            <a:rect l="l" t="t" r="r" b="b"/>
            <a:pathLst>
              <a:path w="2508703" h="6194330">
                <a:moveTo>
                  <a:pt x="2508703" y="0"/>
                </a:moveTo>
                <a:lnTo>
                  <a:pt x="0" y="0"/>
                </a:lnTo>
                <a:lnTo>
                  <a:pt x="0" y="6194329"/>
                </a:lnTo>
                <a:lnTo>
                  <a:pt x="2508703" y="6194329"/>
                </a:lnTo>
                <a:lnTo>
                  <a:pt x="250870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68872">
            <a:off x="15838357" y="8138520"/>
            <a:ext cx="2346110" cy="1126133"/>
          </a:xfrm>
          <a:custGeom>
            <a:avLst/>
            <a:gdLst/>
            <a:ahLst/>
            <a:cxnLst/>
            <a:rect l="l" t="t" r="r" b="b"/>
            <a:pathLst>
              <a:path w="2346110" h="1126133">
                <a:moveTo>
                  <a:pt x="0" y="0"/>
                </a:moveTo>
                <a:lnTo>
                  <a:pt x="2346109" y="0"/>
                </a:lnTo>
                <a:lnTo>
                  <a:pt x="2346109" y="1126133"/>
                </a:lnTo>
                <a:lnTo>
                  <a:pt x="0" y="1126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199F40-EBE6-8048-92E0-4C9140D8E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43" y="876301"/>
            <a:ext cx="13270156" cy="90936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A8D4CC-7028-CA44-B51D-2BE3DB92B815}"/>
              </a:ext>
            </a:extLst>
          </p:cNvPr>
          <p:cNvSpPr/>
          <p:nvPr/>
        </p:nvSpPr>
        <p:spPr>
          <a:xfrm>
            <a:off x="589126" y="1924578"/>
            <a:ext cx="3742917" cy="7884434"/>
          </a:xfrm>
          <a:prstGeom prst="rect">
            <a:avLst/>
          </a:prstGeom>
          <a:solidFill>
            <a:srgbClr val="FAFD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x-none" sz="3000" dirty="0">
                <a:solidFill>
                  <a:schemeClr val="tx1"/>
                </a:solidFill>
                <a:latin typeface="Cambria" panose="02040503050406030204" pitchFamily="18" charset="0"/>
              </a:rPr>
              <a:t>Các quy tắc, nguyên tắc quyền con người;</a:t>
            </a:r>
          </a:p>
          <a:p>
            <a:pPr marL="285750" indent="-285750" algn="just">
              <a:buFontTx/>
              <a:buChar char="-"/>
            </a:pPr>
            <a:r>
              <a:rPr lang="x-none" sz="3000" dirty="0">
                <a:solidFill>
                  <a:schemeClr val="tx1"/>
                </a:solidFill>
                <a:latin typeface="Cambria" panose="02040503050406030204" pitchFamily="18" charset="0"/>
              </a:rPr>
              <a:t>Các giá trị nền tảng của quyền con người và cơ chế bảo vệ quyền con người;</a:t>
            </a:r>
          </a:p>
          <a:p>
            <a:pPr marL="285750" indent="-285750" algn="just">
              <a:buFontTx/>
              <a:buChar char="-"/>
            </a:pPr>
            <a:r>
              <a:rPr lang="x-none" sz="3000" dirty="0">
                <a:solidFill>
                  <a:schemeClr val="tx1"/>
                </a:solidFill>
                <a:latin typeface="Cambria" panose="02040503050406030204" pitchFamily="18" charset="0"/>
              </a:rPr>
              <a:t>Các quyền con người cơ bản;</a:t>
            </a:r>
          </a:p>
          <a:p>
            <a:pPr marL="285750" indent="-285750" algn="just">
              <a:buFontTx/>
              <a:buChar char="-"/>
            </a:pPr>
            <a:r>
              <a:rPr lang="x-none" sz="3000" dirty="0">
                <a:solidFill>
                  <a:schemeClr val="tx1"/>
                </a:solidFill>
                <a:latin typeface="Cambria" panose="02040503050406030204" pitchFamily="18" charset="0"/>
              </a:rPr>
              <a:t>Trách nhiệm bảo đảm từ phía Nhà nước, xã hội đối với việc thực thi QCN;</a:t>
            </a:r>
          </a:p>
          <a:p>
            <a:pPr marL="285750" indent="-285750" algn="just">
              <a:buFontTx/>
              <a:buChar char="-"/>
            </a:pPr>
            <a:r>
              <a:rPr lang="x-none" sz="3000" dirty="0">
                <a:solidFill>
                  <a:schemeClr val="tx1"/>
                </a:solidFill>
                <a:latin typeface="Cambria" panose="02040503050406030204" pitchFamily="18" charset="0"/>
              </a:rPr>
              <a:t>Quyền và bôn phận trẻ 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62255">
            <a:off x="6260228" y="1701853"/>
            <a:ext cx="10696201" cy="7408109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278" b="-278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571857" y="4144884"/>
            <a:ext cx="2060322" cy="5946707"/>
          </a:xfrm>
          <a:custGeom>
            <a:avLst/>
            <a:gdLst/>
            <a:ahLst/>
            <a:cxnLst/>
            <a:rect l="l" t="t" r="r" b="b"/>
            <a:pathLst>
              <a:path w="3137580" h="6852186">
                <a:moveTo>
                  <a:pt x="0" y="0"/>
                </a:moveTo>
                <a:lnTo>
                  <a:pt x="3137579" y="0"/>
                </a:lnTo>
                <a:lnTo>
                  <a:pt x="3137579" y="6852186"/>
                </a:lnTo>
                <a:lnTo>
                  <a:pt x="0" y="68521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25680">
            <a:off x="14807175" y="1515485"/>
            <a:ext cx="2761700" cy="1173722"/>
          </a:xfrm>
          <a:custGeom>
            <a:avLst/>
            <a:gdLst/>
            <a:ahLst/>
            <a:cxnLst/>
            <a:rect l="l" t="t" r="r" b="b"/>
            <a:pathLst>
              <a:path w="2761700" h="1173722">
                <a:moveTo>
                  <a:pt x="0" y="0"/>
                </a:moveTo>
                <a:lnTo>
                  <a:pt x="2761699" y="0"/>
                </a:lnTo>
                <a:lnTo>
                  <a:pt x="2761699" y="1173723"/>
                </a:lnTo>
                <a:lnTo>
                  <a:pt x="0" y="1173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160506" flipH="1">
            <a:off x="888726" y="4891742"/>
            <a:ext cx="2303372" cy="5149422"/>
          </a:xfrm>
          <a:custGeom>
            <a:avLst/>
            <a:gdLst/>
            <a:ahLst/>
            <a:cxnLst/>
            <a:rect l="l" t="t" r="r" b="b"/>
            <a:pathLst>
              <a:path w="3912321" h="7757651">
                <a:moveTo>
                  <a:pt x="3912321" y="0"/>
                </a:moveTo>
                <a:lnTo>
                  <a:pt x="0" y="0"/>
                </a:lnTo>
                <a:lnTo>
                  <a:pt x="0" y="7757651"/>
                </a:lnTo>
                <a:lnTo>
                  <a:pt x="3912321" y="7757651"/>
                </a:lnTo>
                <a:lnTo>
                  <a:pt x="39123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744935">
            <a:off x="3938591" y="6621053"/>
            <a:ext cx="1551169" cy="1449845"/>
          </a:xfrm>
          <a:custGeom>
            <a:avLst/>
            <a:gdLst/>
            <a:ahLst/>
            <a:cxnLst/>
            <a:rect l="l" t="t" r="r" b="b"/>
            <a:pathLst>
              <a:path w="1551169" h="1449845">
                <a:moveTo>
                  <a:pt x="0" y="0"/>
                </a:moveTo>
                <a:lnTo>
                  <a:pt x="1551169" y="0"/>
                </a:lnTo>
                <a:lnTo>
                  <a:pt x="1551169" y="1449846"/>
                </a:lnTo>
                <a:lnTo>
                  <a:pt x="0" y="14498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01446" y="2023663"/>
            <a:ext cx="4965138" cy="3547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3600" dirty="0">
                <a:solidFill>
                  <a:srgbClr val="3D312B"/>
                </a:solidFill>
                <a:latin typeface="Ibarra Real Nova Bold"/>
              </a:rPr>
              <a:t>THIẾT KẾ </a:t>
            </a:r>
          </a:p>
          <a:p>
            <a:pPr algn="r">
              <a:lnSpc>
                <a:spcPct val="130000"/>
              </a:lnSpc>
            </a:pPr>
            <a:r>
              <a:rPr lang="en-US" sz="3600" dirty="0">
                <a:solidFill>
                  <a:srgbClr val="3D312B"/>
                </a:solidFill>
                <a:latin typeface="Ibarra Real Nova Bold"/>
              </a:rPr>
              <a:t>KẾ HOẠCH BÀI DẠY ĐẠO ĐỨC TÍCH HỢP GIÁO DỤC QUYỀN CON NGƯỜI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295784" y="1028700"/>
            <a:ext cx="11696431" cy="9125696"/>
          </a:xfrm>
          <a:custGeom>
            <a:avLst/>
            <a:gdLst/>
            <a:ahLst/>
            <a:cxnLst/>
            <a:rect l="l" t="t" r="r" b="b"/>
            <a:pathLst>
              <a:path w="11696431" h="9125696">
                <a:moveTo>
                  <a:pt x="11696432" y="0"/>
                </a:moveTo>
                <a:lnTo>
                  <a:pt x="0" y="0"/>
                </a:lnTo>
                <a:lnTo>
                  <a:pt x="0" y="9125696"/>
                </a:lnTo>
                <a:lnTo>
                  <a:pt x="11696432" y="9125696"/>
                </a:lnTo>
                <a:lnTo>
                  <a:pt x="116964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93679" y="3933212"/>
            <a:ext cx="9127121" cy="437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  <a:spcBef>
                <a:spcPct val="0"/>
              </a:spcBef>
            </a:pP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Thiết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kế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KHBD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môn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Đạo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đức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tích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hợp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GD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Quyền</a:t>
            </a:r>
            <a:r>
              <a:rPr lang="en-US" sz="2589" dirty="0">
                <a:solidFill>
                  <a:srgbClr val="000000"/>
                </a:solidFill>
                <a:latin typeface="Ibarra Real Nova Bold"/>
              </a:rPr>
              <a:t> con </a:t>
            </a:r>
            <a:r>
              <a:rPr lang="en-US" sz="2589" dirty="0" err="1">
                <a:solidFill>
                  <a:srgbClr val="000000"/>
                </a:solidFill>
                <a:latin typeface="Ibarra Real Nova Bold"/>
              </a:rPr>
              <a:t>người</a:t>
            </a:r>
            <a:endParaRPr lang="en-US" sz="2589" dirty="0">
              <a:solidFill>
                <a:srgbClr val="000000"/>
              </a:solidFill>
              <a:latin typeface="Ibarra Real Nova Bold"/>
            </a:endParaRPr>
          </a:p>
        </p:txBody>
      </p:sp>
      <p:sp>
        <p:nvSpPr>
          <p:cNvPr id="5" name="Freeform 5"/>
          <p:cNvSpPr/>
          <p:nvPr/>
        </p:nvSpPr>
        <p:spPr>
          <a:xfrm rot="3008247" flipH="1">
            <a:off x="12944021" y="5296857"/>
            <a:ext cx="4925392" cy="6574886"/>
          </a:xfrm>
          <a:custGeom>
            <a:avLst/>
            <a:gdLst/>
            <a:ahLst/>
            <a:cxnLst/>
            <a:rect l="l" t="t" r="r" b="b"/>
            <a:pathLst>
              <a:path w="4925392" h="6574886">
                <a:moveTo>
                  <a:pt x="4925392" y="0"/>
                </a:moveTo>
                <a:lnTo>
                  <a:pt x="0" y="0"/>
                </a:lnTo>
                <a:lnTo>
                  <a:pt x="0" y="6574887"/>
                </a:lnTo>
                <a:lnTo>
                  <a:pt x="4925392" y="6574887"/>
                </a:lnTo>
                <a:lnTo>
                  <a:pt x="49253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13801">
            <a:off x="320404" y="3725044"/>
            <a:ext cx="4285917" cy="7777511"/>
          </a:xfrm>
          <a:custGeom>
            <a:avLst/>
            <a:gdLst/>
            <a:ahLst/>
            <a:cxnLst/>
            <a:rect l="l" t="t" r="r" b="b"/>
            <a:pathLst>
              <a:path w="4285917" h="7777511">
                <a:moveTo>
                  <a:pt x="0" y="0"/>
                </a:moveTo>
                <a:lnTo>
                  <a:pt x="4285917" y="0"/>
                </a:lnTo>
                <a:lnTo>
                  <a:pt x="4285917" y="7777510"/>
                </a:lnTo>
                <a:lnTo>
                  <a:pt x="0" y="77775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9056" y="6468923"/>
            <a:ext cx="3633457" cy="5578754"/>
          </a:xfrm>
          <a:custGeom>
            <a:avLst/>
            <a:gdLst/>
            <a:ahLst/>
            <a:cxnLst/>
            <a:rect l="l" t="t" r="r" b="b"/>
            <a:pathLst>
              <a:path w="3633457" h="5578754">
                <a:moveTo>
                  <a:pt x="0" y="0"/>
                </a:moveTo>
                <a:lnTo>
                  <a:pt x="3633457" y="0"/>
                </a:lnTo>
                <a:lnTo>
                  <a:pt x="3633457" y="5578754"/>
                </a:lnTo>
                <a:lnTo>
                  <a:pt x="0" y="5578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68633" y="2571809"/>
            <a:ext cx="10150729" cy="1189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42"/>
              </a:lnSpc>
            </a:pPr>
            <a:r>
              <a:rPr lang="en-US" sz="5400" dirty="0">
                <a:solidFill>
                  <a:srgbClr val="000000"/>
                </a:solidFill>
                <a:latin typeface="Glass Antiqua"/>
              </a:rPr>
              <a:t>MỘT SỐ VÍ DỤ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2DA6766-6837-FA4F-B27B-A4171A3DE309}"/>
              </a:ext>
            </a:extLst>
          </p:cNvPr>
          <p:cNvSpPr txBox="1"/>
          <p:nvPr/>
        </p:nvSpPr>
        <p:spPr>
          <a:xfrm>
            <a:off x="4818323" y="4922574"/>
            <a:ext cx="8500639" cy="1365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5"/>
              </a:lnSpc>
              <a:spcBef>
                <a:spcPct val="0"/>
              </a:spcBef>
            </a:pPr>
            <a:r>
              <a:rPr lang="en-US" sz="2589" dirty="0">
                <a:solidFill>
                  <a:srgbClr val="000000"/>
                </a:solidFill>
                <a:latin typeface="Ibarra Real Nova Bold"/>
                <a:hlinkClick r:id="rId7" action="ppaction://hlinkfile"/>
              </a:rPr>
              <a:t>BÀI 1. TÔN TRỌNG SỰ KHÁC BIỆT (LỚP 5) </a:t>
            </a:r>
            <a:endParaRPr lang="en-US" sz="2589" dirty="0">
              <a:solidFill>
                <a:srgbClr val="000000"/>
              </a:solidFill>
              <a:latin typeface="Ibarra Real Nova Bold"/>
            </a:endParaRPr>
          </a:p>
          <a:p>
            <a:pPr algn="ctr">
              <a:lnSpc>
                <a:spcPts val="3625"/>
              </a:lnSpc>
              <a:spcBef>
                <a:spcPct val="0"/>
              </a:spcBef>
            </a:pPr>
            <a:endParaRPr lang="en-US" sz="2589" dirty="0">
              <a:solidFill>
                <a:srgbClr val="000000"/>
              </a:solidFill>
              <a:latin typeface="Ibarra Real Nova Bold"/>
            </a:endParaRPr>
          </a:p>
          <a:p>
            <a:pPr algn="ctr">
              <a:lnSpc>
                <a:spcPts val="3625"/>
              </a:lnSpc>
              <a:spcBef>
                <a:spcPct val="0"/>
              </a:spcBef>
            </a:pPr>
            <a:r>
              <a:rPr lang="en-US" sz="2589" dirty="0">
                <a:solidFill>
                  <a:srgbClr val="000000"/>
                </a:solidFill>
                <a:latin typeface="Ibarra Real Nova Bold"/>
                <a:hlinkClick r:id="rId8" action="ppaction://hlinkfile"/>
              </a:rPr>
              <a:t>BÀI 2. CÔNG BẰNG &amp; QUYỀN CON NGƯỜI</a:t>
            </a:r>
            <a:endParaRPr lang="en-US" sz="2589" dirty="0">
              <a:solidFill>
                <a:srgbClr val="000000"/>
              </a:solidFill>
              <a:latin typeface="Ibarra Real Nova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143</Words>
  <Application>Microsoft Office PowerPoint</Application>
  <PresentationFormat>Custom</PresentationFormat>
  <Paragraphs>17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Glass Antiqua</vt:lpstr>
      <vt:lpstr>Ibarra Real Nova Bold</vt:lpstr>
      <vt:lpstr>Arial</vt:lpstr>
      <vt:lpstr>Glass Antiqua Bold</vt:lpstr>
      <vt:lpstr>Calibri</vt:lpstr>
      <vt:lpstr>Cambria</vt:lpstr>
      <vt:lpstr>Dancing Script Bold</vt:lpstr>
      <vt:lpstr>Asap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Tích hợp giáo dục QUYỀN CON NGƯỜI trong môn Đạo đức</dc:title>
  <cp:lastModifiedBy>Admin</cp:lastModifiedBy>
  <cp:revision>30</cp:revision>
  <dcterms:created xsi:type="dcterms:W3CDTF">2006-08-16T00:00:00Z</dcterms:created>
  <dcterms:modified xsi:type="dcterms:W3CDTF">2024-03-04T05:33:54Z</dcterms:modified>
  <dc:identifier>DAF3kQU6Twk</dc:identifier>
</cp:coreProperties>
</file>